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9" r:id="rId16"/>
    <p:sldId id="271" r:id="rId17"/>
    <p:sldId id="270" r:id="rId18"/>
    <p:sldId id="268" r:id="rId19"/>
    <p:sldId id="284" r:id="rId20"/>
    <p:sldId id="272" r:id="rId21"/>
    <p:sldId id="273" r:id="rId22"/>
    <p:sldId id="274" r:id="rId23"/>
    <p:sldId id="275" r:id="rId24"/>
    <p:sldId id="276" r:id="rId25"/>
    <p:sldId id="277" r:id="rId26"/>
    <p:sldId id="280" r:id="rId27"/>
    <p:sldId id="283" r:id="rId28"/>
    <p:sldId id="281" r:id="rId29"/>
    <p:sldId id="278" r:id="rId30"/>
    <p:sldId id="279" r:id="rId31"/>
    <p:sldId id="287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C9B4-AAC1-43D7-9F3A-9331E167AD60}" type="datetimeFigureOut">
              <a:rPr lang="ko-KR" altLang="en-US" smtClean="0"/>
              <a:pPr/>
              <a:t>2012-04-09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8753-E47A-40BE-811A-CB3392D157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C9B4-AAC1-43D7-9F3A-9331E167AD60}" type="datetimeFigureOut">
              <a:rPr lang="ko-KR" altLang="en-US" smtClean="0"/>
              <a:pPr/>
              <a:t>2012-04-09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8753-E47A-40BE-811A-CB3392D157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C9B4-AAC1-43D7-9F3A-9331E167AD60}" type="datetimeFigureOut">
              <a:rPr lang="ko-KR" altLang="en-US" smtClean="0"/>
              <a:pPr/>
              <a:t>2012-04-09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8753-E47A-40BE-811A-CB3392D157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C9B4-AAC1-43D7-9F3A-9331E167AD60}" type="datetimeFigureOut">
              <a:rPr lang="ko-KR" altLang="en-US" smtClean="0"/>
              <a:pPr/>
              <a:t>2012-04-09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8753-E47A-40BE-811A-CB3392D157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C9B4-AAC1-43D7-9F3A-9331E167AD60}" type="datetimeFigureOut">
              <a:rPr lang="ko-KR" altLang="en-US" smtClean="0"/>
              <a:pPr/>
              <a:t>2012-04-09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8753-E47A-40BE-811A-CB3392D157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C9B4-AAC1-43D7-9F3A-9331E167AD60}" type="datetimeFigureOut">
              <a:rPr lang="ko-KR" altLang="en-US" smtClean="0"/>
              <a:pPr/>
              <a:t>2012-04-09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8753-E47A-40BE-811A-CB3392D157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C9B4-AAC1-43D7-9F3A-9331E167AD60}" type="datetimeFigureOut">
              <a:rPr lang="ko-KR" altLang="en-US" smtClean="0"/>
              <a:pPr/>
              <a:t>2012-04-09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8753-E47A-40BE-811A-CB3392D157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C9B4-AAC1-43D7-9F3A-9331E167AD60}" type="datetimeFigureOut">
              <a:rPr lang="ko-KR" altLang="en-US" smtClean="0"/>
              <a:pPr/>
              <a:t>2012-04-09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8753-E47A-40BE-811A-CB3392D157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C9B4-AAC1-43D7-9F3A-9331E167AD60}" type="datetimeFigureOut">
              <a:rPr lang="ko-KR" altLang="en-US" smtClean="0"/>
              <a:pPr/>
              <a:t>2012-04-09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8753-E47A-40BE-811A-CB3392D157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C9B4-AAC1-43D7-9F3A-9331E167AD60}" type="datetimeFigureOut">
              <a:rPr lang="ko-KR" altLang="en-US" smtClean="0"/>
              <a:pPr/>
              <a:t>2012-04-09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8753-E47A-40BE-811A-CB3392D157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C9B4-AAC1-43D7-9F3A-9331E167AD60}" type="datetimeFigureOut">
              <a:rPr lang="ko-KR" altLang="en-US" smtClean="0"/>
              <a:pPr/>
              <a:t>2012-04-09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8753-E47A-40BE-811A-CB3392D157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2C9B4-AAC1-43D7-9F3A-9331E167AD60}" type="datetimeFigureOut">
              <a:rPr lang="ko-KR" altLang="en-US" smtClean="0"/>
              <a:pPr/>
              <a:t>2012-04-09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8753-E47A-40BE-811A-CB3392D157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970091"/>
          </a:xfrm>
        </p:spPr>
        <p:txBody>
          <a:bodyPr>
            <a:noAutofit/>
          </a:bodyPr>
          <a:lstStyle/>
          <a:p>
            <a:r>
              <a:rPr lang="en-US" altLang="ko-KR" sz="4800" dirty="0" smtClean="0"/>
              <a:t>Chapter 5 </a:t>
            </a:r>
            <a:br>
              <a:rPr lang="en-US" altLang="ko-KR" sz="4800" dirty="0" smtClean="0"/>
            </a:b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4800" dirty="0" err="1" smtClean="0"/>
              <a:t>OpenCL</a:t>
            </a:r>
            <a:r>
              <a:rPr lang="en-US" altLang="ko-KR" sz="4800" dirty="0" smtClean="0"/>
              <a:t> C Built-In Function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428860" y="4572008"/>
            <a:ext cx="6400800" cy="1752600"/>
          </a:xfrm>
        </p:spPr>
        <p:txBody>
          <a:bodyPr/>
          <a:lstStyle/>
          <a:p>
            <a:pPr algn="r"/>
            <a:r>
              <a:rPr lang="ko-KR" altLang="en-US" dirty="0" smtClean="0"/>
              <a:t>디지털 정보융합학과</a:t>
            </a:r>
            <a:endParaRPr lang="en-US" altLang="ko-KR" dirty="0" smtClean="0"/>
          </a:p>
          <a:p>
            <a:pPr algn="r"/>
            <a:r>
              <a:rPr lang="en-US" altLang="ko-KR" dirty="0" smtClean="0"/>
              <a:t>2012250004</a:t>
            </a:r>
          </a:p>
          <a:p>
            <a:pPr algn="r"/>
            <a:r>
              <a:rPr lang="ko-KR" altLang="en-US" dirty="0" smtClean="0"/>
              <a:t>권순</a:t>
            </a:r>
            <a:r>
              <a:rPr lang="ko-KR" altLang="en-US" dirty="0" smtClean="0"/>
              <a:t>옥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Integer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b="1" i="1" dirty="0" err="1" smtClean="0"/>
              <a:t>ugentype</a:t>
            </a:r>
            <a:r>
              <a:rPr lang="en-US" altLang="ko-KR" sz="2400" dirty="0" smtClean="0"/>
              <a:t> : 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unsigned </a:t>
            </a:r>
            <a:r>
              <a:rPr lang="en-US" altLang="ko-KR" sz="2400" dirty="0" err="1" smtClean="0"/>
              <a:t>gentype</a:t>
            </a:r>
            <a:r>
              <a:rPr lang="ko-KR" altLang="en-US" sz="2400" dirty="0" smtClean="0"/>
              <a:t>을 말한다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 smtClean="0"/>
              <a:t>Ex) </a:t>
            </a:r>
            <a:r>
              <a:rPr lang="en-US" altLang="ko-KR" sz="2400" dirty="0" err="1" smtClean="0"/>
              <a:t>gentype</a:t>
            </a:r>
            <a:r>
              <a:rPr lang="en-US" altLang="ko-KR" sz="2400" dirty="0" smtClean="0"/>
              <a:t> -&gt; int4 , </a:t>
            </a:r>
            <a:r>
              <a:rPr lang="en-US" altLang="ko-KR" sz="2400" dirty="0" err="1" smtClean="0"/>
              <a:t>ugentype</a:t>
            </a:r>
            <a:r>
              <a:rPr lang="en-US" altLang="ko-KR" sz="2400" dirty="0" smtClean="0"/>
              <a:t> -&gt; uint4</a:t>
            </a:r>
          </a:p>
          <a:p>
            <a:pPr>
              <a:buNone/>
            </a:pPr>
            <a:endParaRPr lang="en-US" altLang="ko-KR" sz="2400" dirty="0"/>
          </a:p>
          <a:p>
            <a:r>
              <a:rPr lang="en-US" altLang="ko-KR" sz="2400" b="1" i="1" dirty="0" err="1"/>
              <a:t>s</a:t>
            </a:r>
            <a:r>
              <a:rPr lang="en-US" altLang="ko-KR" sz="2400" b="1" i="1" dirty="0" err="1" smtClean="0"/>
              <a:t>gentype</a:t>
            </a:r>
            <a:r>
              <a:rPr lang="en-US" altLang="ko-KR" sz="2400" dirty="0" smtClean="0"/>
              <a:t> : 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scalar data type.</a:t>
            </a:r>
          </a:p>
          <a:p>
            <a:pPr>
              <a:buNone/>
            </a:pPr>
            <a:r>
              <a:rPr lang="en-US" altLang="ko-KR" sz="2400" dirty="0" smtClean="0"/>
              <a:t> 		(char, </a:t>
            </a:r>
            <a:r>
              <a:rPr lang="en-US" altLang="ko-KR" sz="2400" dirty="0" err="1" smtClean="0"/>
              <a:t>uchar</a:t>
            </a:r>
            <a:r>
              <a:rPr lang="en-US" altLang="ko-KR" sz="2400" dirty="0" smtClean="0"/>
              <a:t>, short, </a:t>
            </a:r>
            <a:r>
              <a:rPr lang="en-US" altLang="ko-KR" sz="2400" dirty="0" err="1" smtClean="0"/>
              <a:t>ushort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int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uint</a:t>
            </a:r>
            <a:r>
              <a:rPr lang="en-US" altLang="ko-KR" sz="2400" dirty="0" smtClean="0"/>
              <a:t>, long, </a:t>
            </a:r>
            <a:r>
              <a:rPr lang="en-US" altLang="ko-KR" sz="2400" dirty="0" err="1" smtClean="0"/>
              <a:t>ulong</a:t>
            </a:r>
            <a:r>
              <a:rPr lang="en-US" altLang="ko-KR" sz="2400" dirty="0" smtClean="0"/>
              <a:t>)</a:t>
            </a:r>
          </a:p>
          <a:p>
            <a:pPr>
              <a:buNone/>
            </a:pPr>
            <a:endParaRPr lang="en-US" altLang="ko-KR" sz="2400" dirty="0" smtClean="0"/>
          </a:p>
          <a:p>
            <a:pPr lvl="0"/>
            <a:r>
              <a:rPr lang="en-US" altLang="ko-KR" sz="2400" dirty="0" err="1" smtClean="0">
                <a:solidFill>
                  <a:prstClr val="black"/>
                </a:solidFill>
              </a:rPr>
              <a:t>sgentype</a:t>
            </a:r>
            <a:r>
              <a:rPr lang="ko-KR" altLang="en-US" sz="2400" dirty="0" smtClean="0">
                <a:solidFill>
                  <a:prstClr val="black"/>
                </a:solidFill>
              </a:rPr>
              <a:t>와 </a:t>
            </a:r>
            <a:r>
              <a:rPr lang="en-US" altLang="ko-KR" sz="2400" dirty="0" err="1" smtClean="0">
                <a:solidFill>
                  <a:prstClr val="black"/>
                </a:solidFill>
              </a:rPr>
              <a:t>gentype</a:t>
            </a:r>
            <a:r>
              <a:rPr lang="ko-KR" altLang="en-US" sz="2400" dirty="0" smtClean="0">
                <a:solidFill>
                  <a:prstClr val="black"/>
                </a:solidFill>
              </a:rPr>
              <a:t>가 함께 사용되는 경우 </a:t>
            </a:r>
            <a:r>
              <a:rPr lang="en-US" altLang="ko-KR" sz="2400" dirty="0" err="1" smtClean="0">
                <a:solidFill>
                  <a:prstClr val="black"/>
                </a:solidFill>
              </a:rPr>
              <a:t>gentype</a:t>
            </a:r>
            <a:r>
              <a:rPr lang="ko-KR" altLang="en-US" sz="2400" dirty="0" smtClean="0">
                <a:solidFill>
                  <a:prstClr val="black"/>
                </a:solidFill>
              </a:rPr>
              <a:t>는 </a:t>
            </a:r>
            <a:r>
              <a:rPr lang="en-US" altLang="ko-KR" sz="2400" dirty="0" err="1" smtClean="0">
                <a:solidFill>
                  <a:prstClr val="black"/>
                </a:solidFill>
              </a:rPr>
              <a:t>sgentype</a:t>
            </a:r>
            <a:r>
              <a:rPr lang="ko-KR" altLang="en-US" sz="2400" dirty="0" smtClean="0">
                <a:solidFill>
                  <a:prstClr val="black"/>
                </a:solidFill>
              </a:rPr>
              <a:t>의 </a:t>
            </a:r>
            <a:r>
              <a:rPr lang="en-US" altLang="ko-KR" sz="2400" dirty="0" smtClean="0">
                <a:solidFill>
                  <a:prstClr val="black"/>
                </a:solidFill>
              </a:rPr>
              <a:t>scalar </a:t>
            </a:r>
            <a:r>
              <a:rPr lang="ko-KR" altLang="en-US" sz="2400" dirty="0" smtClean="0">
                <a:solidFill>
                  <a:prstClr val="black"/>
                </a:solidFill>
              </a:rPr>
              <a:t>또는 </a:t>
            </a:r>
            <a:r>
              <a:rPr lang="en-US" altLang="ko-KR" sz="2400" dirty="0" smtClean="0">
                <a:solidFill>
                  <a:prstClr val="black"/>
                </a:solidFill>
              </a:rPr>
              <a:t>vector type</a:t>
            </a:r>
            <a:r>
              <a:rPr lang="ko-KR" altLang="en-US" sz="2400" dirty="0" smtClean="0">
                <a:solidFill>
                  <a:prstClr val="black"/>
                </a:solidFill>
              </a:rPr>
              <a:t> 이어야 한다</a:t>
            </a:r>
            <a:r>
              <a:rPr lang="en-US" altLang="ko-KR" sz="2400" dirty="0" smtClean="0">
                <a:solidFill>
                  <a:prstClr val="black"/>
                </a:solidFill>
              </a:rPr>
              <a:t>.</a:t>
            </a:r>
          </a:p>
          <a:p>
            <a:pPr lvl="0">
              <a:buNone/>
            </a:pPr>
            <a:r>
              <a:rPr lang="en-US" altLang="ko-KR" sz="2400" dirty="0" smtClean="0">
                <a:solidFill>
                  <a:prstClr val="black"/>
                </a:solidFill>
              </a:rPr>
              <a:t>Ex) </a:t>
            </a:r>
            <a:r>
              <a:rPr lang="en-US" altLang="ko-KR" sz="2400" dirty="0" err="1" smtClean="0">
                <a:solidFill>
                  <a:prstClr val="black"/>
                </a:solidFill>
              </a:rPr>
              <a:t>sgentype</a:t>
            </a:r>
            <a:r>
              <a:rPr lang="en-US" altLang="ko-KR" sz="2400" dirty="0" smtClean="0">
                <a:solidFill>
                  <a:prstClr val="black"/>
                </a:solidFill>
              </a:rPr>
              <a:t> -&gt; </a:t>
            </a:r>
            <a:r>
              <a:rPr lang="en-US" altLang="ko-KR" sz="2400" dirty="0" err="1" smtClean="0">
                <a:solidFill>
                  <a:prstClr val="black"/>
                </a:solidFill>
              </a:rPr>
              <a:t>int</a:t>
            </a:r>
            <a:endParaRPr lang="en-US" altLang="ko-KR" sz="2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ko-KR" sz="2400" dirty="0">
                <a:solidFill>
                  <a:prstClr val="black"/>
                </a:solidFill>
              </a:rPr>
              <a:t> </a:t>
            </a:r>
            <a:r>
              <a:rPr lang="en-US" altLang="ko-KR" sz="2400" dirty="0" smtClean="0">
                <a:solidFill>
                  <a:prstClr val="black"/>
                </a:solidFill>
              </a:rPr>
              <a:t>	 </a:t>
            </a:r>
            <a:r>
              <a:rPr lang="en-US" altLang="ko-KR" sz="2400" dirty="0" err="1" smtClean="0">
                <a:solidFill>
                  <a:prstClr val="black"/>
                </a:solidFill>
              </a:rPr>
              <a:t>gentype</a:t>
            </a:r>
            <a:r>
              <a:rPr lang="en-US" altLang="ko-KR" sz="2400" dirty="0" smtClean="0">
                <a:solidFill>
                  <a:prstClr val="black"/>
                </a:solidFill>
              </a:rPr>
              <a:t> -&gt; </a:t>
            </a:r>
            <a:r>
              <a:rPr lang="en-US" altLang="ko-KR" sz="2400" dirty="0" err="1" smtClean="0">
                <a:solidFill>
                  <a:prstClr val="black"/>
                </a:solidFill>
              </a:rPr>
              <a:t>int</a:t>
            </a:r>
            <a:r>
              <a:rPr lang="en-US" altLang="ko-KR" sz="2400" dirty="0" smtClean="0">
                <a:solidFill>
                  <a:prstClr val="black"/>
                </a:solidFill>
              </a:rPr>
              <a:t>, int2, int3, int4, int8, int16</a:t>
            </a:r>
          </a:p>
          <a:p>
            <a:pPr lvl="0"/>
            <a:endParaRPr lang="en-US" altLang="ko-KR" sz="2400" dirty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Common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Table 5.7 p.173 – p.174</a:t>
            </a:r>
          </a:p>
          <a:p>
            <a:r>
              <a:rPr lang="en-US" altLang="ko-KR" sz="2400" dirty="0" err="1" smtClean="0"/>
              <a:t>OpenCL</a:t>
            </a:r>
            <a:r>
              <a:rPr lang="en-US" altLang="ko-KR" sz="2400" dirty="0" smtClean="0"/>
              <a:t> C</a:t>
            </a:r>
            <a:r>
              <a:rPr lang="ko-KR" altLang="en-US" sz="2400" dirty="0" smtClean="0"/>
              <a:t>에서 이용가능한 </a:t>
            </a:r>
            <a:r>
              <a:rPr lang="en-US" altLang="ko-KR" sz="2400" dirty="0" smtClean="0"/>
              <a:t>built-in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Common function.</a:t>
            </a:r>
          </a:p>
          <a:p>
            <a:endParaRPr lang="en-US" altLang="ko-KR" sz="2400" dirty="0"/>
          </a:p>
          <a:p>
            <a:r>
              <a:rPr lang="en-US" altLang="ko-KR" sz="2400" b="1" i="1" dirty="0" err="1" smtClean="0"/>
              <a:t>gentype</a:t>
            </a:r>
            <a:r>
              <a:rPr lang="en-US" altLang="ko-KR" sz="2400" b="1" i="1" dirty="0" smtClean="0"/>
              <a:t> </a:t>
            </a:r>
            <a:r>
              <a:rPr lang="en-US" altLang="ko-KR" sz="2400" dirty="0" smtClean="0"/>
              <a:t>: float, float2, float3, float4, float8, float16, 		double, double2, double3, double4, double8, 		double16</a:t>
            </a:r>
          </a:p>
          <a:p>
            <a:r>
              <a:rPr lang="en-US" altLang="ko-KR" sz="2400" b="1" i="1" dirty="0" err="1" smtClean="0"/>
              <a:t>gentypef</a:t>
            </a:r>
            <a:r>
              <a:rPr lang="en-US" altLang="ko-KR" sz="2400" b="1" i="1" dirty="0" smtClean="0"/>
              <a:t> </a:t>
            </a:r>
            <a:r>
              <a:rPr lang="en-US" altLang="ko-KR" sz="2400" dirty="0" smtClean="0"/>
              <a:t>: float, float2, float3, float4, float8, float16</a:t>
            </a:r>
          </a:p>
          <a:p>
            <a:r>
              <a:rPr lang="en-US" altLang="ko-KR" sz="2400" b="1" i="1" dirty="0" err="1" smtClean="0"/>
              <a:t>gentyped</a:t>
            </a:r>
            <a:r>
              <a:rPr lang="en-US" altLang="ko-KR" sz="2400" dirty="0" smtClean="0"/>
              <a:t> : double, double2, double3, double4, 			double8, double16</a:t>
            </a:r>
          </a:p>
          <a:p>
            <a:endParaRPr lang="en-US" altLang="ko-KR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Geometric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Table 5.8 p.176 – p.177</a:t>
            </a:r>
          </a:p>
          <a:p>
            <a:r>
              <a:rPr lang="en-US" altLang="ko-KR" sz="2400" dirty="0" err="1" smtClean="0"/>
              <a:t>OpenCL</a:t>
            </a:r>
            <a:r>
              <a:rPr lang="en-US" altLang="ko-KR" sz="2400" dirty="0" smtClean="0"/>
              <a:t> C</a:t>
            </a:r>
            <a:r>
              <a:rPr lang="ko-KR" altLang="en-US" sz="2400" dirty="0" smtClean="0"/>
              <a:t>에서 이용가능한 </a:t>
            </a:r>
            <a:r>
              <a:rPr lang="en-US" altLang="ko-KR" sz="2400" dirty="0" smtClean="0"/>
              <a:t>built-in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Geometric function.</a:t>
            </a:r>
          </a:p>
          <a:p>
            <a:endParaRPr lang="en-US" altLang="ko-KR" sz="2400" dirty="0"/>
          </a:p>
          <a:p>
            <a:r>
              <a:rPr lang="en-US" altLang="ko-KR" sz="2400" b="1" i="1" dirty="0" err="1" smtClean="0"/>
              <a:t>gentypef</a:t>
            </a:r>
            <a:r>
              <a:rPr lang="en-US" altLang="ko-KR" sz="2400" dirty="0" smtClean="0"/>
              <a:t> : float, float2, float3, float4, float8, float16</a:t>
            </a:r>
          </a:p>
          <a:p>
            <a:endParaRPr lang="en-US" altLang="ko-KR" sz="2400" dirty="0" smtClean="0"/>
          </a:p>
          <a:p>
            <a:r>
              <a:rPr lang="en-US" altLang="ko-KR" sz="2400" b="1" i="1" dirty="0" err="1" smtClean="0"/>
              <a:t>gentyped</a:t>
            </a:r>
            <a:r>
              <a:rPr lang="en-US" altLang="ko-KR" sz="2400" dirty="0" smtClean="0"/>
              <a:t> : double, double2, double3, double4, 			double8, double16</a:t>
            </a:r>
          </a:p>
          <a:p>
            <a:endParaRPr lang="en-US" altLang="ko-KR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Geometric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Geometric </a:t>
            </a:r>
            <a:r>
              <a:rPr lang="ko-KR" altLang="en-US" sz="2400" dirty="0" smtClean="0"/>
              <a:t>함수를</a:t>
            </a:r>
            <a:r>
              <a:rPr lang="en-US" altLang="ko-KR" sz="2400" dirty="0" smtClean="0"/>
              <a:t> </a:t>
            </a:r>
            <a:r>
              <a:rPr lang="ko-KR" sz="2400" dirty="0" smtClean="0"/>
              <a:t>구현 수</a:t>
            </a:r>
            <a:r>
              <a:rPr lang="en-US" altLang="ko-KR" sz="2400" dirty="0" smtClean="0"/>
              <a:t> </a:t>
            </a:r>
            <a:r>
              <a:rPr lang="ko-KR" sz="2400" dirty="0" smtClean="0"/>
              <a:t>있는 방법에 대한 정보와 일부의 행동의 추가 설명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 smtClean="0"/>
              <a:t> </a:t>
            </a:r>
          </a:p>
          <a:p>
            <a:pPr>
              <a:buNone/>
            </a:pPr>
            <a:r>
              <a:rPr lang="en-US" altLang="ko-KR" sz="2400" dirty="0" smtClean="0"/>
              <a:t>  - Geometric </a:t>
            </a:r>
            <a:r>
              <a:rPr lang="ko-KR" altLang="en-US" sz="2400" dirty="0" smtClean="0"/>
              <a:t>함수는 </a:t>
            </a:r>
            <a:r>
              <a:rPr lang="en-US" altLang="ko-KR" sz="2400" dirty="0" smtClean="0"/>
              <a:t>mad(multiply-add) </a:t>
            </a:r>
            <a:r>
              <a:rPr lang="ko-KR" altLang="en-US" sz="2400" dirty="0" smtClean="0"/>
              <a:t>또는 </a:t>
            </a:r>
            <a:r>
              <a:rPr lang="en-US" altLang="ko-KR" sz="2400" dirty="0" err="1" smtClean="0"/>
              <a:t>fma</a:t>
            </a:r>
            <a:r>
              <a:rPr lang="en-US" altLang="ko-KR" sz="2400" dirty="0" smtClean="0"/>
              <a:t>(fused multiply-add)</a:t>
            </a:r>
            <a:r>
              <a:rPr lang="ko-KR" altLang="en-US" sz="2400" dirty="0" smtClean="0"/>
              <a:t>와 같은 구조를 사용해 구현 할 수 있다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- fast_ : </a:t>
            </a:r>
            <a:r>
              <a:rPr lang="ko-KR" altLang="en-US" sz="2400" dirty="0" smtClean="0"/>
              <a:t>참 값으로부터 벗어난 정도를 나타낸다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- distance, length, normalize </a:t>
            </a:r>
            <a:r>
              <a:rPr lang="ko-KR" altLang="en-US" sz="2400" dirty="0" smtClean="0"/>
              <a:t>함수는 </a:t>
            </a:r>
            <a:r>
              <a:rPr lang="en-US" altLang="ko-KR" sz="2400" dirty="0" smtClean="0"/>
              <a:t>overflow </a:t>
            </a:r>
            <a:r>
              <a:rPr lang="ko-KR" altLang="en-US" sz="2400" dirty="0" smtClean="0"/>
              <a:t>또는 </a:t>
            </a:r>
            <a:r>
              <a:rPr lang="en-US" altLang="ko-KR" sz="2400" dirty="0" smtClean="0"/>
              <a:t>underflow</a:t>
            </a:r>
            <a:r>
              <a:rPr lang="ko-KR" altLang="en-US" sz="2400" dirty="0" smtClean="0"/>
              <a:t>가 없이 결과를 계산해준다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endParaRPr lang="en-US" altLang="ko-KR" sz="2400" dirty="0"/>
          </a:p>
          <a:p>
            <a:pPr>
              <a:buNone/>
            </a:pPr>
            <a:endParaRPr lang="en-US" altLang="ko-KR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Relational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400" dirty="0" smtClean="0"/>
              <a:t>Table 5.9 p.178 – p.179</a:t>
            </a:r>
          </a:p>
          <a:p>
            <a:r>
              <a:rPr lang="en-US" altLang="ko-KR" sz="2400" dirty="0" err="1" smtClean="0"/>
              <a:t>OpenCL</a:t>
            </a:r>
            <a:r>
              <a:rPr lang="en-US" altLang="ko-KR" sz="2400" dirty="0" smtClean="0"/>
              <a:t> C</a:t>
            </a:r>
            <a:r>
              <a:rPr lang="ko-KR" altLang="en-US" sz="2400" dirty="0" smtClean="0"/>
              <a:t>에서 이용가능한</a:t>
            </a:r>
            <a:r>
              <a:rPr lang="en-US" altLang="ko-KR" sz="2400" dirty="0" smtClean="0"/>
              <a:t> built-in relational functions</a:t>
            </a:r>
            <a:r>
              <a:rPr lang="ko-KR" altLang="en-US" sz="2400" dirty="0" smtClean="0"/>
              <a:t>에 대해 표로 나타나 있다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결과 값은 </a:t>
            </a:r>
            <a:r>
              <a:rPr lang="en-US" altLang="ko-KR" sz="2400" dirty="0" err="1" smtClean="0"/>
              <a:t>int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또는 </a:t>
            </a:r>
            <a:r>
              <a:rPr lang="en-US" altLang="ko-KR" sz="2400" dirty="0" smtClean="0"/>
              <a:t>long</a:t>
            </a:r>
            <a:r>
              <a:rPr lang="ko-KR" altLang="en-US" sz="2400" dirty="0"/>
              <a:t> </a:t>
            </a:r>
            <a:r>
              <a:rPr lang="ko-KR" altLang="en-US" sz="2400" dirty="0" smtClean="0"/>
              <a:t>타입으로 반환된다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관계가 거짓이면 </a:t>
            </a:r>
            <a:r>
              <a:rPr lang="en-US" altLang="ko-KR" sz="2400" dirty="0" smtClean="0"/>
              <a:t>0</a:t>
            </a:r>
            <a:r>
              <a:rPr lang="ko-KR" altLang="en-US" sz="2400" dirty="0" smtClean="0"/>
              <a:t>을 반환한다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인수가 스칼라 타입인 경우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참이면 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을 반환한다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벡터 타입인 경우 참이면 </a:t>
            </a:r>
            <a:r>
              <a:rPr lang="en-US" altLang="ko-KR" sz="2400" dirty="0" smtClean="0"/>
              <a:t>-1</a:t>
            </a:r>
            <a:r>
              <a:rPr lang="ko-KR" altLang="en-US" sz="2400" dirty="0" smtClean="0"/>
              <a:t>을 반환한다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Table 5.10 p.180</a:t>
            </a:r>
          </a:p>
          <a:p>
            <a:r>
              <a:rPr lang="en-US" altLang="ko-KR" sz="2400" dirty="0" err="1" smtClean="0"/>
              <a:t>OpenCL</a:t>
            </a:r>
            <a:r>
              <a:rPr lang="en-US" altLang="ko-KR" sz="2400" dirty="0" smtClean="0"/>
              <a:t> C</a:t>
            </a:r>
            <a:r>
              <a:rPr lang="ko-KR" altLang="en-US" sz="2400" dirty="0" smtClean="0"/>
              <a:t>에서 지원되는 부가적인 </a:t>
            </a:r>
            <a:r>
              <a:rPr lang="en-US" altLang="ko-KR" sz="2400" dirty="0" smtClean="0"/>
              <a:t>relational functions.</a:t>
            </a:r>
          </a:p>
          <a:p>
            <a:endParaRPr lang="en-US" altLang="ko-KR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Relational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b="1" i="1" dirty="0" err="1" smtClean="0"/>
              <a:t>gentype</a:t>
            </a:r>
            <a:r>
              <a:rPr lang="en-US" altLang="ko-KR" sz="2400" b="1" dirty="0" smtClean="0"/>
              <a:t> </a:t>
            </a:r>
            <a:r>
              <a:rPr lang="en-US" altLang="ko-KR" sz="2400" dirty="0" smtClean="0"/>
              <a:t>: char, char2, char3, char4, char8, char16, 	</a:t>
            </a:r>
            <a:r>
              <a:rPr lang="en-US" altLang="ko-KR" sz="2400" dirty="0" err="1" smtClean="0"/>
              <a:t>uchar</a:t>
            </a:r>
            <a:r>
              <a:rPr lang="en-US" altLang="ko-KR" sz="2400" dirty="0" smtClean="0"/>
              <a:t>, uchar2, uchar3, uchar4, uchar8, uchar16, 	short, short2, short3, short4, short8, short16, 	</a:t>
            </a:r>
            <a:r>
              <a:rPr lang="en-US" altLang="ko-KR" sz="2400" dirty="0" err="1" smtClean="0"/>
              <a:t>ushort</a:t>
            </a:r>
            <a:r>
              <a:rPr lang="en-US" altLang="ko-KR" sz="2400" dirty="0" smtClean="0"/>
              <a:t>, ushort2, ushort3, ushort4, ushort8, 	ushort16, </a:t>
            </a:r>
            <a:r>
              <a:rPr lang="en-US" altLang="ko-KR" sz="2400" dirty="0" err="1" smtClean="0"/>
              <a:t>int</a:t>
            </a:r>
            <a:r>
              <a:rPr lang="en-US" altLang="ko-KR" sz="2400" dirty="0" smtClean="0"/>
              <a:t>, int2, int3, int4, int8, int16, </a:t>
            </a:r>
            <a:r>
              <a:rPr lang="en-US" altLang="ko-KR" sz="2400" dirty="0" err="1" smtClean="0"/>
              <a:t>uint</a:t>
            </a:r>
            <a:r>
              <a:rPr lang="en-US" altLang="ko-KR" sz="2400" dirty="0" smtClean="0"/>
              <a:t>, uint2, 	uint3, uint4, uint8, uint16, long, long2, long3, 	long4, long8, long16, </a:t>
            </a:r>
            <a:r>
              <a:rPr lang="en-US" altLang="ko-KR" sz="2400" dirty="0" err="1" smtClean="0"/>
              <a:t>ulong</a:t>
            </a:r>
            <a:r>
              <a:rPr lang="en-US" altLang="ko-KR" sz="2400" dirty="0" smtClean="0"/>
              <a:t>, ulong2, ulong3, 	ulong4, ulong8, ulong16, float, float2, float3, float4, 	float8, float16, double, double2, double3, double4, 	double8, double16</a:t>
            </a:r>
          </a:p>
          <a:p>
            <a:endParaRPr lang="en-US" altLang="ko-KR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Relational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b="1" i="1" dirty="0" err="1" smtClean="0"/>
              <a:t>sgentype</a:t>
            </a:r>
            <a:r>
              <a:rPr lang="en-US" altLang="ko-KR" sz="2400" b="1" dirty="0" smtClean="0"/>
              <a:t> </a:t>
            </a:r>
            <a:r>
              <a:rPr lang="en-US" altLang="ko-KR" sz="2400" dirty="0" smtClean="0"/>
              <a:t>: char, char2, char3, char4, char8, char16, 	short, short2, short3, short4, short8, short16, 		</a:t>
            </a:r>
            <a:r>
              <a:rPr lang="en-US" altLang="ko-KR" sz="2400" dirty="0" err="1" smtClean="0"/>
              <a:t>int</a:t>
            </a:r>
            <a:r>
              <a:rPr lang="en-US" altLang="ko-KR" sz="2400" dirty="0" smtClean="0"/>
              <a:t>, int2, int3, int4, int8, int16, long, long2, long3, 	long4, long8, long16</a:t>
            </a:r>
          </a:p>
          <a:p>
            <a:endParaRPr lang="en-US" altLang="ko-KR" sz="2400" dirty="0" smtClean="0"/>
          </a:p>
          <a:p>
            <a:r>
              <a:rPr lang="en-US" altLang="ko-KR" sz="2400" b="1" i="1" dirty="0" err="1" smtClean="0"/>
              <a:t>ugentype</a:t>
            </a:r>
            <a:r>
              <a:rPr lang="en-US" altLang="ko-KR" sz="2400" b="1" dirty="0" smtClean="0"/>
              <a:t> </a:t>
            </a:r>
            <a:r>
              <a:rPr lang="en-US" altLang="ko-KR" sz="2400" dirty="0" smtClean="0"/>
              <a:t>: </a:t>
            </a:r>
            <a:r>
              <a:rPr lang="en-US" altLang="ko-KR" sz="2400" dirty="0" err="1" smtClean="0"/>
              <a:t>uchar</a:t>
            </a:r>
            <a:r>
              <a:rPr lang="en-US" altLang="ko-KR" sz="2400" dirty="0" smtClean="0"/>
              <a:t>, uchar2, uchar3, uchar4, uchar8, 	uchar16, </a:t>
            </a:r>
            <a:r>
              <a:rPr lang="en-US" altLang="ko-KR" sz="2400" dirty="0" err="1" smtClean="0"/>
              <a:t>ushort</a:t>
            </a:r>
            <a:r>
              <a:rPr lang="en-US" altLang="ko-KR" sz="2400" dirty="0" smtClean="0"/>
              <a:t>, ushort2, ushort3, ushort4, ushort8, 	ushort16, </a:t>
            </a:r>
            <a:r>
              <a:rPr lang="en-US" altLang="ko-KR" sz="2400" dirty="0" err="1" smtClean="0"/>
              <a:t>uint</a:t>
            </a:r>
            <a:r>
              <a:rPr lang="en-US" altLang="ko-KR" sz="2400" dirty="0" smtClean="0"/>
              <a:t>, uint2, uint3, uint4, uint8, uint16, 	</a:t>
            </a:r>
            <a:r>
              <a:rPr lang="en-US" altLang="ko-KR" sz="2400" dirty="0" err="1" smtClean="0"/>
              <a:t>ulong</a:t>
            </a:r>
            <a:r>
              <a:rPr lang="en-US" altLang="ko-KR" sz="2400" dirty="0" smtClean="0"/>
              <a:t>, ulong2, ulong3, ulong4, ulong8, ulong16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Vector Data Load Store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Table 5.11 p.181 – p.189</a:t>
            </a:r>
          </a:p>
          <a:p>
            <a:r>
              <a:rPr lang="ko-KR" altLang="en-US" sz="2400" dirty="0" smtClean="0"/>
              <a:t>메모리에 대한 포인터로부터 벡터 형식을 읽고 쓸 수 있는 내장 함수를 설명한다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en-US" altLang="ko-KR" sz="2400" b="1" i="1" dirty="0" err="1" smtClean="0"/>
              <a:t>gentype</a:t>
            </a:r>
            <a:r>
              <a:rPr lang="en-US" altLang="ko-KR" sz="2400" dirty="0" smtClean="0"/>
              <a:t> : char, </a:t>
            </a:r>
            <a:r>
              <a:rPr lang="en-US" altLang="ko-KR" sz="2400" dirty="0" err="1" smtClean="0"/>
              <a:t>uchar</a:t>
            </a:r>
            <a:r>
              <a:rPr lang="en-US" altLang="ko-KR" sz="2400" dirty="0" smtClean="0"/>
              <a:t>, short, </a:t>
            </a:r>
            <a:r>
              <a:rPr lang="en-US" altLang="ko-KR" sz="2400" dirty="0" err="1" smtClean="0"/>
              <a:t>ushort</a:t>
            </a:r>
            <a:r>
              <a:rPr lang="en-US" altLang="ko-KR" sz="2400" dirty="0" smtClean="0"/>
              <a:t> , </a:t>
            </a:r>
            <a:r>
              <a:rPr lang="en-US" altLang="ko-KR" sz="2400" dirty="0" err="1" smtClean="0"/>
              <a:t>int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uint</a:t>
            </a:r>
            <a:r>
              <a:rPr lang="en-US" altLang="ko-KR" sz="2400" dirty="0" smtClean="0"/>
              <a:t>, long, 		</a:t>
            </a:r>
            <a:r>
              <a:rPr lang="en-US" altLang="ko-KR" sz="2400" dirty="0" err="1" smtClean="0"/>
              <a:t>ulong</a:t>
            </a:r>
            <a:r>
              <a:rPr lang="en-US" altLang="ko-KR" sz="2400" dirty="0" smtClean="0"/>
              <a:t>, float, double</a:t>
            </a:r>
          </a:p>
          <a:p>
            <a:r>
              <a:rPr lang="en-US" altLang="ko-KR" sz="2400" b="1" i="1" dirty="0" err="1" smtClean="0"/>
              <a:t>gentypen</a:t>
            </a:r>
            <a:r>
              <a:rPr lang="en-US" altLang="ko-KR" sz="2400" b="1" i="1" dirty="0" smtClean="0"/>
              <a:t>, </a:t>
            </a:r>
            <a:r>
              <a:rPr lang="en-US" altLang="ko-KR" sz="2400" b="1" i="1" dirty="0" err="1" smtClean="0"/>
              <a:t>floatn</a:t>
            </a:r>
            <a:r>
              <a:rPr lang="en-US" altLang="ko-KR" sz="2400" b="1" i="1" dirty="0" smtClean="0"/>
              <a:t>, double, </a:t>
            </a:r>
            <a:r>
              <a:rPr lang="en-US" altLang="ko-KR" sz="2400" b="1" i="1" dirty="0" err="1" smtClean="0"/>
              <a:t>halfn</a:t>
            </a:r>
            <a:r>
              <a:rPr lang="en-US" altLang="ko-KR" sz="2400" b="1" i="1" dirty="0" smtClean="0"/>
              <a:t> </a:t>
            </a:r>
            <a:r>
              <a:rPr lang="en-US" altLang="ko-KR" sz="2400" dirty="0" smtClean="0"/>
              <a:t>: n</a:t>
            </a:r>
            <a:r>
              <a:rPr lang="ko-KR" altLang="en-US" sz="2400" dirty="0" smtClean="0"/>
              <a:t> 요소</a:t>
            </a:r>
            <a:r>
              <a:rPr lang="en-US" altLang="ko-KR" sz="2400" dirty="0" smtClean="0"/>
              <a:t> vector</a:t>
            </a:r>
          </a:p>
          <a:p>
            <a:endParaRPr lang="en-US" altLang="ko-KR" sz="2400" dirty="0"/>
          </a:p>
          <a:p>
            <a:r>
              <a:rPr lang="ko-KR" altLang="en-US" sz="2400" dirty="0" smtClean="0"/>
              <a:t>또한 </a:t>
            </a:r>
            <a:r>
              <a:rPr lang="en-US" altLang="ko-KR" sz="2400" b="1" i="1" dirty="0" smtClean="0"/>
              <a:t>n</a:t>
            </a:r>
            <a:r>
              <a:rPr lang="ko-KR" altLang="en-US" sz="2400" dirty="0" smtClean="0"/>
              <a:t>은 함수 이름에도 사용 할 수 있다</a:t>
            </a:r>
            <a:r>
              <a:rPr lang="en-US" altLang="ko-KR" sz="2400" dirty="0" smtClean="0"/>
              <a:t>.</a:t>
            </a:r>
          </a:p>
          <a:p>
            <a:pPr algn="r">
              <a:buNone/>
            </a:pPr>
            <a:r>
              <a:rPr lang="en-US" altLang="ko-KR" sz="2400" dirty="0" smtClean="0"/>
              <a:t>*n = 2, 3, 4, 8, 16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Synchronization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err="1" smtClean="0"/>
              <a:t>OpenCL</a:t>
            </a:r>
            <a:r>
              <a:rPr lang="en-US" altLang="ko-KR" sz="2400" dirty="0" smtClean="0"/>
              <a:t> C</a:t>
            </a:r>
            <a:r>
              <a:rPr lang="ko-KR" altLang="en-US" sz="2400" dirty="0" smtClean="0"/>
              <a:t>는 </a:t>
            </a:r>
            <a:r>
              <a:rPr lang="en-US" altLang="ko-KR" sz="2400" b="1" i="1" dirty="0" err="1" smtClean="0"/>
              <a:t>barrirer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라는 동기화 함수를 이행한다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endParaRPr lang="en-US" altLang="ko-KR" sz="2400" dirty="0" smtClean="0"/>
          </a:p>
          <a:p>
            <a:r>
              <a:rPr lang="ko-KR" altLang="en-US" sz="2400" dirty="0" smtClean="0"/>
              <a:t>즉</a:t>
            </a:r>
            <a:r>
              <a:rPr lang="en-US" altLang="ko-KR" sz="2400" dirty="0" smtClean="0"/>
              <a:t>, kernel</a:t>
            </a:r>
            <a:r>
              <a:rPr lang="ko-KR" altLang="en-US" sz="2400" dirty="0" smtClean="0"/>
              <a:t>에서 실행 중인 동일한 </a:t>
            </a:r>
            <a:r>
              <a:rPr lang="en-US" altLang="ko-KR" sz="2400" dirty="0" smtClean="0"/>
              <a:t>work-group </a:t>
            </a:r>
            <a:r>
              <a:rPr lang="ko-KR" altLang="en-US" sz="2400" dirty="0" smtClean="0"/>
              <a:t>내의 </a:t>
            </a:r>
            <a:r>
              <a:rPr lang="en-US" altLang="ko-KR" sz="2400" dirty="0" smtClean="0"/>
              <a:t>work-item</a:t>
            </a:r>
            <a:r>
              <a:rPr lang="ko-KR" altLang="en-US" sz="2400" dirty="0" smtClean="0"/>
              <a:t>들 사이의 동기화를 수행하기 위해서 사용된다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Table 5.12 (p.190)</a:t>
            </a:r>
            <a:r>
              <a:rPr lang="ko-KR" altLang="en-US" sz="2400" dirty="0" smtClean="0"/>
              <a:t>에 함수에 대해 설명되어 있다</a:t>
            </a:r>
            <a:r>
              <a:rPr lang="en-US" altLang="ko-KR" sz="2400" dirty="0" smtClean="0"/>
              <a:t>.</a:t>
            </a:r>
          </a:p>
          <a:p>
            <a:endParaRPr lang="ko-KR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Synchronization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work-group </a:t>
            </a:r>
            <a:r>
              <a:rPr lang="ko-KR" altLang="en-US" sz="2400" dirty="0" smtClean="0"/>
              <a:t>내의 모든 </a:t>
            </a:r>
            <a:r>
              <a:rPr lang="en-US" altLang="ko-KR" sz="2400" dirty="0" smtClean="0"/>
              <a:t>work-item</a:t>
            </a:r>
            <a:r>
              <a:rPr lang="ko-KR" altLang="en-US" sz="2400" dirty="0" smtClean="0"/>
              <a:t>대해 </a:t>
            </a:r>
            <a:r>
              <a:rPr lang="en-US" altLang="ko-KR" sz="2400" dirty="0" smtClean="0"/>
              <a:t>barrier</a:t>
            </a:r>
            <a:r>
              <a:rPr lang="ko-KR" altLang="en-US" sz="2400" dirty="0" smtClean="0"/>
              <a:t>가 발생하지 않으면 그다음은 정의되지 않는다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pPr>
              <a:buNone/>
            </a:pPr>
            <a:r>
              <a:rPr lang="en-US" altLang="ko-KR" sz="2000" dirty="0" smtClean="0"/>
              <a:t>kernel void</a:t>
            </a:r>
          </a:p>
          <a:p>
            <a:pPr>
              <a:buNone/>
            </a:pPr>
            <a:r>
              <a:rPr lang="en-US" altLang="ko-KR" sz="2000" dirty="0" smtClean="0"/>
              <a:t>read(global </a:t>
            </a:r>
            <a:r>
              <a:rPr lang="en-US" altLang="ko-KR" sz="2000" dirty="0" err="1" smtClean="0"/>
              <a:t>int</a:t>
            </a:r>
            <a:r>
              <a:rPr lang="en-US" altLang="ko-KR" sz="2000" dirty="0" smtClean="0"/>
              <a:t> *g, local </a:t>
            </a:r>
            <a:r>
              <a:rPr lang="en-US" altLang="ko-KR" sz="2000" dirty="0" err="1" smtClean="0"/>
              <a:t>int</a:t>
            </a:r>
            <a:r>
              <a:rPr lang="en-US" altLang="ko-KR" sz="2000" dirty="0" smtClean="0"/>
              <a:t> *shared){</a:t>
            </a:r>
          </a:p>
          <a:p>
            <a:pPr>
              <a:buNone/>
            </a:pPr>
            <a:r>
              <a:rPr lang="en-US" altLang="ko-KR" sz="2000" dirty="0" smtClean="0"/>
              <a:t>	if(</a:t>
            </a:r>
            <a:r>
              <a:rPr lang="en-US" altLang="ko-KR" sz="2000" dirty="0" err="1" smtClean="0"/>
              <a:t>get_global_id</a:t>
            </a:r>
            <a:r>
              <a:rPr lang="en-US" altLang="ko-KR" sz="2000" dirty="0" smtClean="0"/>
              <a:t>(0) &lt; 5){</a:t>
            </a:r>
          </a:p>
          <a:p>
            <a:pPr>
              <a:buNone/>
            </a:pPr>
            <a:r>
              <a:rPr lang="en-US" altLang="ko-KR" sz="2000" dirty="0" smtClean="0"/>
              <a:t>		barrier(CLK_GLOBAL_MEM_FENCE);</a:t>
            </a:r>
          </a:p>
          <a:p>
            <a:pPr>
              <a:buNone/>
            </a:pPr>
            <a:r>
              <a:rPr lang="en-US" altLang="ko-KR" sz="2000" dirty="0" smtClean="0"/>
              <a:t>	else ……..(</a:t>
            </a:r>
            <a:r>
              <a:rPr lang="ko-KR" altLang="en-US" sz="2000" dirty="0" smtClean="0"/>
              <a:t>생략</a:t>
            </a:r>
            <a:r>
              <a:rPr lang="en-US" altLang="ko-KR" sz="2000" dirty="0" smtClean="0"/>
              <a:t>)…..</a:t>
            </a:r>
          </a:p>
          <a:p>
            <a:pPr>
              <a:buNone/>
            </a:pPr>
            <a:r>
              <a:rPr lang="en-US" altLang="ko-KR" sz="2000" dirty="0" smtClean="0"/>
              <a:t>	}</a:t>
            </a:r>
          </a:p>
          <a:p>
            <a:pPr>
              <a:buNone/>
            </a:pPr>
            <a:r>
              <a:rPr lang="en-US" altLang="ko-KR" sz="2000" dirty="0" smtClean="0"/>
              <a:t>}</a:t>
            </a:r>
          </a:p>
          <a:p>
            <a:pPr>
              <a:buNone/>
            </a:pPr>
            <a:r>
              <a:rPr lang="en-US" altLang="ko-KR" sz="2000" dirty="0" smtClean="0"/>
              <a:t>// </a:t>
            </a:r>
            <a:r>
              <a:rPr lang="ko-KR" altLang="en-US" sz="2000" dirty="0" smtClean="0"/>
              <a:t>모든 </a:t>
            </a:r>
            <a:r>
              <a:rPr lang="en-US" altLang="ko-KR" sz="2000" dirty="0" smtClean="0"/>
              <a:t>work-item</a:t>
            </a:r>
            <a:r>
              <a:rPr lang="ko-KR" altLang="en-US" sz="2000" dirty="0" smtClean="0"/>
              <a:t>이 발생하지 않아서 오류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문법에 맞지 않는다</a:t>
            </a:r>
            <a:r>
              <a:rPr lang="en-US" altLang="ko-KR" sz="2000" dirty="0" smtClean="0"/>
              <a:t>).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  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Work-Item Functions</a:t>
            </a:r>
          </a:p>
          <a:p>
            <a:r>
              <a:rPr lang="en-US" altLang="ko-KR" sz="2400" dirty="0" smtClean="0"/>
              <a:t>Math Functions</a:t>
            </a:r>
          </a:p>
          <a:p>
            <a:r>
              <a:rPr lang="en-US" altLang="ko-KR" sz="2400" dirty="0" smtClean="0"/>
              <a:t>Integer Functions</a:t>
            </a:r>
          </a:p>
          <a:p>
            <a:r>
              <a:rPr lang="en-US" altLang="ko-KR" sz="2400" dirty="0" smtClean="0"/>
              <a:t>Common Functions</a:t>
            </a:r>
          </a:p>
          <a:p>
            <a:r>
              <a:rPr lang="en-US" altLang="ko-KR" sz="2400" dirty="0" smtClean="0"/>
              <a:t>Relational Functions</a:t>
            </a:r>
          </a:p>
          <a:p>
            <a:r>
              <a:rPr lang="en-US" altLang="ko-KR" sz="2400" dirty="0" smtClean="0"/>
              <a:t>Work-Item Functions</a:t>
            </a:r>
          </a:p>
          <a:p>
            <a:r>
              <a:rPr lang="en-US" altLang="ko-KR" sz="2400" dirty="0" smtClean="0"/>
              <a:t>Math Functions</a:t>
            </a:r>
          </a:p>
          <a:p>
            <a:r>
              <a:rPr lang="en-US" altLang="ko-KR" sz="2400" dirty="0" smtClean="0"/>
              <a:t>Integer Functions</a:t>
            </a:r>
          </a:p>
          <a:p>
            <a:r>
              <a:rPr lang="en-US" altLang="ko-KR" sz="2400" dirty="0" smtClean="0"/>
              <a:t>Common Functions</a:t>
            </a:r>
          </a:p>
          <a:p>
            <a:r>
              <a:rPr lang="en-US" altLang="ko-KR" sz="2400" dirty="0" smtClean="0"/>
              <a:t>Relational Functions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1200" dirty="0" smtClean="0"/>
          </a:p>
          <a:p>
            <a:endParaRPr lang="ko-KR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Async</a:t>
            </a:r>
            <a:r>
              <a:rPr lang="en-US" altLang="ko-KR" dirty="0" smtClean="0"/>
              <a:t> copy and </a:t>
            </a:r>
            <a:r>
              <a:rPr lang="en-US" altLang="ko-KR" dirty="0" err="1" smtClean="0"/>
              <a:t>Prefetch</a:t>
            </a:r>
            <a:r>
              <a:rPr lang="en-US" altLang="ko-KR" dirty="0" smtClean="0"/>
              <a:t> Function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400" dirty="0" smtClean="0"/>
              <a:t>Table 5.13 (p.192 – p.193)</a:t>
            </a:r>
          </a:p>
          <a:p>
            <a:r>
              <a:rPr lang="ko-KR" altLang="en-US" sz="2400" dirty="0" smtClean="0"/>
              <a:t>글로벌과 로컬 메모리 사이의 복사를 위한 </a:t>
            </a:r>
            <a:r>
              <a:rPr lang="ko-KR" altLang="en-US" sz="2400" dirty="0" err="1" smtClean="0"/>
              <a:t>메서드와</a:t>
            </a:r>
            <a:r>
              <a:rPr lang="ko-KR" altLang="en-US" sz="2400" dirty="0" smtClean="0"/>
              <a:t> 글로벌 메모리에 대한 </a:t>
            </a:r>
            <a:r>
              <a:rPr lang="en-US" altLang="ko-KR" sz="2400" dirty="0" err="1" smtClean="0"/>
              <a:t>prefetch</a:t>
            </a:r>
            <a:r>
              <a:rPr lang="ko-KR" altLang="en-US" sz="2400" dirty="0" smtClean="0"/>
              <a:t>를 제공하는 </a:t>
            </a:r>
            <a:r>
              <a:rPr lang="en-US" altLang="ko-KR" sz="2400" dirty="0" err="1" smtClean="0"/>
              <a:t>openCL</a:t>
            </a:r>
            <a:r>
              <a:rPr lang="en-US" altLang="ko-KR" sz="2400" dirty="0" smtClean="0"/>
              <a:t> C</a:t>
            </a:r>
            <a:r>
              <a:rPr lang="ko-KR" altLang="en-US" sz="2400" dirty="0" smtClean="0"/>
              <a:t>의 내장 함수를 설명한다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Prefetch</a:t>
            </a:r>
            <a:r>
              <a:rPr lang="en-US" altLang="ko-KR" sz="1400" dirty="0" smtClean="0">
                <a:solidFill>
                  <a:srgbClr val="FF0000"/>
                </a:solidFill>
              </a:rPr>
              <a:t>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진행중인 처리와 병행하여 필요하다고 생각되는 명령 또는 데이터를 사전에 판독하는 것</a:t>
            </a:r>
            <a:r>
              <a:rPr lang="en-US" altLang="ko-KR" sz="1400" dirty="0" smtClean="0"/>
              <a:t>.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endParaRPr lang="en-US" altLang="ko-KR" sz="1900" dirty="0" smtClean="0"/>
          </a:p>
          <a:p>
            <a:r>
              <a:rPr lang="ko-KR" altLang="en-US" sz="2400" dirty="0" smtClean="0"/>
              <a:t>글로벌과 로컬 메모리 사이의 복사 함수는 </a:t>
            </a:r>
            <a:r>
              <a:rPr lang="ko-KR" altLang="en-US" sz="2400" dirty="0" err="1" smtClean="0"/>
              <a:t>비동기</a:t>
            </a:r>
            <a:r>
              <a:rPr lang="ko-KR" altLang="en-US" sz="2400" dirty="0" smtClean="0"/>
              <a:t> 복사로 정의된다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en-US" altLang="ko-KR" sz="2400" b="1" i="1" dirty="0" err="1" smtClean="0"/>
              <a:t>gentype</a:t>
            </a:r>
            <a:r>
              <a:rPr lang="en-US" altLang="ko-KR" sz="2400" dirty="0" smtClean="0"/>
              <a:t> : char, char2, char3, char4, char8, char16, </a:t>
            </a:r>
            <a:r>
              <a:rPr lang="en-US" altLang="ko-KR" sz="2400" dirty="0" err="1" smtClean="0"/>
              <a:t>uchar</a:t>
            </a:r>
            <a:r>
              <a:rPr lang="en-US" altLang="ko-KR" sz="2400" dirty="0" smtClean="0"/>
              <a:t>, uchar2, uchar3, uchar4, uchar8, uchar16, short, short2, short3, short4, short8, short16, </a:t>
            </a:r>
            <a:r>
              <a:rPr lang="en-US" altLang="ko-KR" sz="2400" dirty="0" err="1" smtClean="0"/>
              <a:t>ushort</a:t>
            </a:r>
            <a:r>
              <a:rPr lang="en-US" altLang="ko-KR" sz="2400" dirty="0" smtClean="0"/>
              <a:t>, ushort2, ushort3, ushort4, ushort8, ushort16, </a:t>
            </a:r>
            <a:r>
              <a:rPr lang="en-US" altLang="ko-KR" sz="2400" dirty="0" err="1" smtClean="0"/>
              <a:t>int</a:t>
            </a:r>
            <a:r>
              <a:rPr lang="en-US" altLang="ko-KR" sz="2400" dirty="0" smtClean="0"/>
              <a:t>, int2, int3, int4, int8, int16, </a:t>
            </a:r>
            <a:r>
              <a:rPr lang="en-US" altLang="ko-KR" sz="2400" dirty="0" err="1" smtClean="0"/>
              <a:t>uint</a:t>
            </a:r>
            <a:r>
              <a:rPr lang="en-US" altLang="ko-KR" sz="2400" dirty="0" smtClean="0"/>
              <a:t>, uint2, 	uint3, uint4, uint8, uint16, long, long2, long3, long4, long8, long16, </a:t>
            </a:r>
            <a:r>
              <a:rPr lang="en-US" altLang="ko-KR" sz="2400" dirty="0" err="1" smtClean="0"/>
              <a:t>ulong</a:t>
            </a:r>
            <a:r>
              <a:rPr lang="en-US" altLang="ko-KR" sz="2400" dirty="0" smtClean="0"/>
              <a:t>, ulong2, ulong3, ulong4, ulong8, ulong16, float, float2, float3, float4, float8, float16, double, double2, double3, double4, double8, double16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Atomic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Table 5.14 p.195 – p.198</a:t>
            </a:r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글로벌 또는 로컬 메모리 위치에 </a:t>
            </a:r>
            <a:r>
              <a:rPr lang="en-US" altLang="ko-KR" sz="2400" dirty="0" err="1" smtClean="0"/>
              <a:t>int</a:t>
            </a:r>
            <a:r>
              <a:rPr lang="en-US" altLang="ko-KR" sz="2400" dirty="0" smtClean="0"/>
              <a:t>, unsigned </a:t>
            </a:r>
            <a:r>
              <a:rPr lang="en-US" altLang="ko-KR" sz="2400" dirty="0" err="1" smtClean="0"/>
              <a:t>int</a:t>
            </a:r>
            <a:r>
              <a:rPr lang="en-US" altLang="ko-KR" sz="2400" dirty="0" smtClean="0"/>
              <a:t>, float</a:t>
            </a:r>
            <a:r>
              <a:rPr lang="ko-KR" altLang="en-US" sz="2400" dirty="0" smtClean="0"/>
              <a:t>에 대한 </a:t>
            </a:r>
            <a:r>
              <a:rPr lang="en-US" altLang="ko-KR" sz="2400" dirty="0" smtClean="0"/>
              <a:t>atomic operation</a:t>
            </a:r>
            <a:r>
              <a:rPr lang="ko-KR" altLang="en-US" sz="2400" dirty="0" smtClean="0"/>
              <a:t>을 제공하는 </a:t>
            </a:r>
            <a:r>
              <a:rPr lang="en-US" altLang="ko-KR" sz="2400" dirty="0" err="1" smtClean="0"/>
              <a:t>OpenCL</a:t>
            </a:r>
            <a:r>
              <a:rPr lang="en-US" altLang="ko-KR" sz="2400" dirty="0" smtClean="0"/>
              <a:t> C</a:t>
            </a:r>
            <a:r>
              <a:rPr lang="ko-KR" altLang="en-US" sz="2400" dirty="0" smtClean="0"/>
              <a:t>의 내장 함수에 대한 설명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Atomic operation : </a:t>
            </a:r>
            <a:r>
              <a:rPr lang="ko-KR" altLang="en-US" sz="2400" dirty="0" smtClean="0"/>
              <a:t>독립된 메모리에서 이루어 지는 연산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주의점 </a:t>
            </a:r>
            <a:r>
              <a:rPr lang="en-US" altLang="ko-KR" sz="2400" dirty="0" smtClean="0"/>
              <a:t>: </a:t>
            </a:r>
            <a:r>
              <a:rPr lang="en-US" altLang="ko-KR" sz="2400" dirty="0" err="1" smtClean="0"/>
              <a:t>atomic_xchg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함수만 유일하게 </a:t>
            </a:r>
            <a:r>
              <a:rPr lang="en-US" altLang="ko-KR" sz="2400" dirty="0" smtClean="0"/>
              <a:t>float</a:t>
            </a:r>
            <a:r>
              <a:rPr lang="ko-KR" altLang="en-US" sz="2400" dirty="0" smtClean="0"/>
              <a:t>를 인수로 </a:t>
            </a:r>
            <a:r>
              <a:rPr lang="en-US" altLang="ko-KR" sz="2400" dirty="0" smtClean="0"/>
              <a:t>	     </a:t>
            </a:r>
            <a:r>
              <a:rPr lang="ko-KR" altLang="en-US" sz="2400" dirty="0" smtClean="0"/>
              <a:t>취한다</a:t>
            </a:r>
            <a:r>
              <a:rPr lang="en-US" altLang="ko-KR" sz="2400" dirty="0" smtClean="0"/>
              <a:t>. 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Miscellaneous Vector Function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400" dirty="0" smtClean="0"/>
              <a:t>Table 5.15 p.200</a:t>
            </a:r>
          </a:p>
          <a:p>
            <a:r>
              <a:rPr lang="en-US" altLang="ko-KR" sz="2400" dirty="0" err="1" smtClean="0"/>
              <a:t>OpenCL</a:t>
            </a:r>
            <a:r>
              <a:rPr lang="en-US" altLang="ko-KR" sz="2400" dirty="0" smtClean="0"/>
              <a:t> C</a:t>
            </a:r>
            <a:r>
              <a:rPr lang="ko-KR" altLang="en-US" sz="2400" dirty="0" smtClean="0"/>
              <a:t>에서 구현되는 부가적인 내장 벡터 함수를 설명한다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b="1" i="1" dirty="0" err="1" smtClean="0"/>
              <a:t>gentype</a:t>
            </a:r>
            <a:r>
              <a:rPr lang="en-US" altLang="ko-KR" sz="2400" dirty="0" smtClean="0"/>
              <a:t> : char, </a:t>
            </a:r>
            <a:r>
              <a:rPr lang="en-US" altLang="ko-KR" sz="2400" dirty="0" err="1" smtClean="0"/>
              <a:t>uchar</a:t>
            </a:r>
            <a:r>
              <a:rPr lang="en-US" altLang="ko-KR" sz="2400" dirty="0" smtClean="0"/>
              <a:t>, short, </a:t>
            </a:r>
            <a:r>
              <a:rPr lang="en-US" altLang="ko-KR" sz="2400" dirty="0" err="1" smtClean="0"/>
              <a:t>ushort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int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uint</a:t>
            </a:r>
            <a:r>
              <a:rPr lang="en-US" altLang="ko-KR" sz="2400" dirty="0" smtClean="0"/>
              <a:t>, long, 		</a:t>
            </a:r>
            <a:r>
              <a:rPr lang="en-US" altLang="ko-KR" sz="2400" dirty="0" err="1" smtClean="0"/>
              <a:t>ulong</a:t>
            </a:r>
            <a:r>
              <a:rPr lang="en-US" altLang="ko-KR" sz="2400" dirty="0" smtClean="0"/>
              <a:t>, float, double</a:t>
            </a:r>
          </a:p>
          <a:p>
            <a:endParaRPr lang="en-US" altLang="ko-KR" sz="100" dirty="0" smtClean="0"/>
          </a:p>
          <a:p>
            <a:r>
              <a:rPr lang="en-US" altLang="ko-KR" sz="2400" b="1" i="1" dirty="0" err="1" smtClean="0"/>
              <a:t>gentypen</a:t>
            </a:r>
            <a:r>
              <a:rPr lang="en-US" altLang="ko-KR" sz="2400" b="1" i="1" dirty="0" smtClean="0"/>
              <a:t>(or </a:t>
            </a:r>
            <a:r>
              <a:rPr lang="en-US" altLang="ko-KR" sz="2400" b="1" i="1" dirty="0" err="1" smtClean="0"/>
              <a:t>gentypem</a:t>
            </a:r>
            <a:r>
              <a:rPr lang="en-US" altLang="ko-KR" sz="2400" b="1" i="1" dirty="0" smtClean="0"/>
              <a:t>)</a:t>
            </a:r>
            <a:r>
              <a:rPr lang="en-US" altLang="ko-KR" sz="2400" dirty="0" smtClean="0"/>
              <a:t> </a:t>
            </a:r>
          </a:p>
          <a:p>
            <a:pPr>
              <a:buNone/>
            </a:pPr>
            <a:r>
              <a:rPr lang="en-US" altLang="ko-KR" sz="2400" dirty="0" smtClean="0"/>
              <a:t>       : char2, char3, char4, char8, char16, uchar2, uchar3, 	   	uchar4, uchar8, uchar16, short2, short3, short4, short8, 	short16, ushort2, ushort3, ushort4, ushort8, ushort16, 	int2, int3, int4, int8, int16, uint2, uint3, uint4, uint8, 	uint16, long2, long3, long4, long8, long16, ulong2, 	ulong3, ulong4, ulong8, ulong16, float2, float3, float4, 	float8, float16, double2, double3, double4, double8, 	double16</a:t>
            </a:r>
          </a:p>
          <a:p>
            <a:pPr lvl="0"/>
            <a:r>
              <a:rPr lang="en-US" altLang="ko-KR" sz="2400" b="1" i="1" dirty="0" err="1" smtClean="0">
                <a:solidFill>
                  <a:prstClr val="black"/>
                </a:solidFill>
              </a:rPr>
              <a:t>ugentypen</a:t>
            </a:r>
            <a:r>
              <a:rPr lang="en-US" altLang="ko-KR" sz="2400" b="1" i="1" dirty="0" smtClean="0">
                <a:solidFill>
                  <a:prstClr val="black"/>
                </a:solidFill>
              </a:rPr>
              <a:t> </a:t>
            </a:r>
            <a:r>
              <a:rPr lang="en-US" altLang="ko-KR" sz="2400" dirty="0" smtClean="0">
                <a:solidFill>
                  <a:prstClr val="black"/>
                </a:solidFill>
              </a:rPr>
              <a:t>: built-in unsigned integer vector data types.</a:t>
            </a:r>
          </a:p>
          <a:p>
            <a:pPr>
              <a:buNone/>
            </a:pPr>
            <a:endParaRPr lang="ko-KR" alt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Image Read and Write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이미지를 읽고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쓰고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규격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포맷과 같은 이미지 정보 쿼리를 허용 할 수 있는 내장 함수를 설명합니다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Reading from an Image</a:t>
            </a:r>
          </a:p>
          <a:p>
            <a:r>
              <a:rPr lang="en-US" altLang="ko-KR" sz="2400" dirty="0" smtClean="0"/>
              <a:t>Samplers</a:t>
            </a:r>
          </a:p>
          <a:p>
            <a:r>
              <a:rPr lang="en-US" altLang="ko-KR" sz="2400" dirty="0" smtClean="0"/>
              <a:t>Determining the Border Color</a:t>
            </a:r>
          </a:p>
          <a:p>
            <a:r>
              <a:rPr lang="en-US" altLang="ko-KR" sz="2400" dirty="0" smtClean="0"/>
              <a:t>Writing to an Image</a:t>
            </a:r>
          </a:p>
          <a:p>
            <a:r>
              <a:rPr lang="en-US" altLang="ko-KR" sz="2400" dirty="0" smtClean="0"/>
              <a:t>Querying Image Information</a:t>
            </a:r>
          </a:p>
          <a:p>
            <a:endParaRPr lang="en-US" altLang="ko-KR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Reading from an Image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Table 5.16 (p.202 – p.203) ,Table 5.17 (p.204 – p.205)</a:t>
            </a:r>
          </a:p>
          <a:p>
            <a:r>
              <a:rPr lang="ko-KR" altLang="en-US" sz="2400" dirty="0" smtClean="0"/>
              <a:t>각각 </a:t>
            </a:r>
            <a:r>
              <a:rPr lang="en-US" altLang="ko-KR" sz="2400" dirty="0" smtClean="0"/>
              <a:t>2D </a:t>
            </a:r>
            <a:r>
              <a:rPr lang="ko-KR" altLang="en-US" sz="2400" dirty="0" smtClean="0"/>
              <a:t>이미지와 </a:t>
            </a:r>
            <a:r>
              <a:rPr lang="en-US" altLang="ko-KR" sz="2400" dirty="0" smtClean="0"/>
              <a:t>3D </a:t>
            </a:r>
            <a:r>
              <a:rPr lang="ko-KR" altLang="en-US" sz="2400" dirty="0" smtClean="0"/>
              <a:t>이미지부터 읽어 들이는 내장 함수들을 설명한다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주의점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색상 값은 최대 </a:t>
            </a:r>
            <a:r>
              <a:rPr lang="en-US" altLang="ko-KR" sz="2400" dirty="0" smtClean="0"/>
              <a:t>4</a:t>
            </a:r>
            <a:r>
              <a:rPr lang="ko-KR" altLang="en-US" sz="2400" dirty="0" smtClean="0"/>
              <a:t>개의 요소를 가질 수 있어</a:t>
            </a:r>
            <a:r>
              <a:rPr lang="en-US" altLang="ko-KR" sz="2400" dirty="0" smtClean="0"/>
              <a:t>	    </a:t>
            </a:r>
            <a:r>
              <a:rPr lang="en-US" altLang="ko-KR" sz="2400" dirty="0" err="1" smtClean="0"/>
              <a:t>read_imagef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read_imagei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read_imageui</a:t>
            </a:r>
            <a:r>
              <a:rPr lang="ko-KR" altLang="en-US" sz="2400" dirty="0" smtClean="0"/>
              <a:t>는 각각</a:t>
            </a:r>
            <a:r>
              <a:rPr lang="en-US" altLang="ko-KR" sz="2400" dirty="0" smtClean="0"/>
              <a:t>	   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float4, int4, uint4 </a:t>
            </a:r>
            <a:r>
              <a:rPr lang="ko-KR" altLang="en-US" sz="2400" dirty="0" smtClean="0"/>
              <a:t>의 색상 값을 반환한다</a:t>
            </a:r>
            <a:r>
              <a:rPr lang="en-US" altLang="ko-KR" sz="2400" dirty="0" smtClean="0"/>
              <a:t>. 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Samplers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image read </a:t>
            </a:r>
            <a:r>
              <a:rPr lang="ko-KR" altLang="en-US" sz="2400" dirty="0" smtClean="0"/>
              <a:t>함수는 </a:t>
            </a:r>
            <a:r>
              <a:rPr lang="en-US" altLang="ko-KR" sz="2400" dirty="0" smtClean="0"/>
              <a:t>sampler</a:t>
            </a:r>
            <a:r>
              <a:rPr lang="ko-KR" altLang="en-US" sz="2400" dirty="0" smtClean="0"/>
              <a:t>를 인수로 취한다</a:t>
            </a:r>
            <a:r>
              <a:rPr lang="en-US" altLang="ko-KR" sz="2400" dirty="0" smtClean="0"/>
              <a:t>. </a:t>
            </a:r>
          </a:p>
          <a:p>
            <a:r>
              <a:rPr lang="en-US" altLang="ko-KR" sz="2400" dirty="0" smtClean="0"/>
              <a:t>Sampler</a:t>
            </a:r>
            <a:r>
              <a:rPr lang="ko-KR" altLang="en-US" sz="2400" dirty="0" smtClean="0"/>
              <a:t>는 </a:t>
            </a:r>
            <a:r>
              <a:rPr lang="en-US" altLang="ko-KR" sz="2400" dirty="0" smtClean="0"/>
              <a:t>image </a:t>
            </a:r>
            <a:r>
              <a:rPr lang="ko-KR" altLang="en-US" sz="2400" dirty="0" smtClean="0"/>
              <a:t>픽셀을 샘플링 하는 방법을 지정한다</a:t>
            </a:r>
            <a:r>
              <a:rPr lang="en-US" altLang="ko-KR" sz="2400" dirty="0" smtClean="0"/>
              <a:t>.</a:t>
            </a:r>
          </a:p>
          <a:p>
            <a:endParaRPr lang="en-US" altLang="ko-KR" sz="1800" dirty="0" smtClean="0"/>
          </a:p>
          <a:p>
            <a:r>
              <a:rPr lang="ko-KR" altLang="en-US" sz="2400" dirty="0" smtClean="0"/>
              <a:t>다음은 </a:t>
            </a:r>
            <a:r>
              <a:rPr lang="en-US" altLang="ko-KR" sz="2400" dirty="0" smtClean="0"/>
              <a:t>Sampler</a:t>
            </a:r>
            <a:r>
              <a:rPr lang="ko-KR" altLang="en-US" sz="2400" dirty="0" smtClean="0"/>
              <a:t>를 묘사한 것이다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 - Normalized coordinates :  </a:t>
            </a:r>
            <a:r>
              <a:rPr lang="en-US" altLang="ko-KR" sz="1800" dirty="0" err="1" smtClean="0"/>
              <a:t>coord.xy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나 </a:t>
            </a:r>
            <a:r>
              <a:rPr lang="en-US" altLang="ko-KR" sz="1800" dirty="0" smtClean="0"/>
              <a:t>coord.xyz </a:t>
            </a:r>
            <a:r>
              <a:rPr lang="ko-KR" altLang="en-US" sz="1800" dirty="0" smtClean="0"/>
              <a:t>값들을 정규화하거나 비정규화하는 것을 지정한다</a:t>
            </a:r>
            <a:r>
              <a:rPr lang="en-US" altLang="ko-KR" sz="1800" dirty="0" smtClean="0"/>
              <a:t>. CLK_NORMALIZED_COORDS_TRUE</a:t>
            </a:r>
            <a:r>
              <a:rPr lang="ko-KR" altLang="en-US" sz="1800" dirty="0" smtClean="0"/>
              <a:t>와 </a:t>
            </a:r>
            <a:r>
              <a:rPr lang="en-US" altLang="ko-KR" sz="1800" dirty="0" smtClean="0"/>
              <a:t>CLK_NORMALIZED_COORDS_ FALSE</a:t>
            </a:r>
            <a:r>
              <a:rPr lang="ko-KR" altLang="en-US" sz="1800" dirty="0" smtClean="0"/>
              <a:t>로 설정한다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500" dirty="0" smtClean="0"/>
          </a:p>
          <a:p>
            <a:pPr>
              <a:buNone/>
            </a:pPr>
            <a:r>
              <a:rPr lang="en-US" altLang="ko-KR" sz="1800" dirty="0" smtClean="0"/>
              <a:t>  - </a:t>
            </a:r>
            <a:r>
              <a:rPr lang="en-US" altLang="ko-KR" sz="1800" dirty="0" err="1" smtClean="0"/>
              <a:t>Addressin</a:t>
            </a:r>
            <a:r>
              <a:rPr lang="en-US" altLang="ko-KR" sz="1800" dirty="0" smtClean="0"/>
              <a:t> mode : </a:t>
            </a:r>
            <a:r>
              <a:rPr lang="ko-KR" altLang="en-US" sz="1800" dirty="0" err="1" smtClean="0"/>
              <a:t>매핑</a:t>
            </a:r>
            <a:r>
              <a:rPr lang="ko-KR" altLang="en-US" sz="1800" dirty="0" smtClean="0"/>
              <a:t> 된 이미지 안의 적절한 픽셀 위치를 </a:t>
            </a:r>
            <a:r>
              <a:rPr lang="en-US" altLang="ko-KR" sz="1800" dirty="0" err="1" smtClean="0"/>
              <a:t>coord.xy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나</a:t>
            </a:r>
            <a:r>
              <a:rPr lang="en-US" altLang="ko-KR" sz="1800" dirty="0" smtClean="0"/>
              <a:t> coord.xyz </a:t>
            </a:r>
            <a:r>
              <a:rPr lang="ko-KR" altLang="en-US" sz="1800" dirty="0" smtClean="0"/>
              <a:t>이미지 좌표로 가져오는 방법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범위를 벗어난 이미지 좌표를 처리하는 방법 지정하다</a:t>
            </a:r>
            <a:r>
              <a:rPr lang="en-US" altLang="ko-KR" sz="1800" dirty="0" smtClean="0"/>
              <a:t>. Table 5.19 p.207</a:t>
            </a:r>
          </a:p>
          <a:p>
            <a:pPr>
              <a:buNone/>
            </a:pPr>
            <a:endParaRPr lang="en-US" altLang="ko-KR" sz="500" dirty="0" smtClean="0"/>
          </a:p>
          <a:p>
            <a:pPr>
              <a:buNone/>
            </a:pPr>
            <a:r>
              <a:rPr lang="en-US" altLang="ko-KR" sz="1800" dirty="0" smtClean="0"/>
              <a:t>  - Filter mode :  </a:t>
            </a:r>
            <a:r>
              <a:rPr lang="ko-KR" altLang="en-US" sz="1800" dirty="0" smtClean="0"/>
              <a:t>사용하는 </a:t>
            </a:r>
            <a:r>
              <a:rPr lang="ko-KR" altLang="en-US" sz="1800" dirty="0" err="1" smtClean="0"/>
              <a:t>필터링</a:t>
            </a:r>
            <a:r>
              <a:rPr lang="ko-KR" altLang="en-US" sz="1800" dirty="0" smtClean="0"/>
              <a:t> 모드를 지정한다</a:t>
            </a:r>
            <a:r>
              <a:rPr lang="en-US" altLang="ko-KR" sz="1800" dirty="0" smtClean="0"/>
              <a:t>. CLK_FILTER_NEAREST</a:t>
            </a:r>
            <a:r>
              <a:rPr lang="ko-KR" altLang="en-US" sz="1800" dirty="0" smtClean="0"/>
              <a:t>나 </a:t>
            </a:r>
            <a:r>
              <a:rPr lang="en-US" altLang="ko-KR" sz="1800" dirty="0" smtClean="0"/>
              <a:t>CLK_FILTER_LINEAR </a:t>
            </a:r>
            <a:r>
              <a:rPr lang="ko-KR" altLang="en-US" sz="1800" dirty="0" smtClean="0"/>
              <a:t>로 설정한다</a:t>
            </a:r>
            <a:r>
              <a:rPr lang="en-US" altLang="ko-KR" sz="1800" dirty="0" smtClean="0"/>
              <a:t>.</a:t>
            </a:r>
            <a:endParaRPr lang="ko-KR" altLang="en-US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Samplers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sampler</a:t>
            </a:r>
            <a:r>
              <a:rPr lang="ko-KR" altLang="en-US" sz="2400" dirty="0" smtClean="0"/>
              <a:t>를 인수로 전달 하는 예제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000" dirty="0" smtClean="0"/>
              <a:t>   (</a:t>
            </a:r>
            <a:r>
              <a:rPr lang="en-US" altLang="ko-KR" sz="2000" b="1" i="1" dirty="0" err="1" smtClean="0"/>
              <a:t>sampler_t</a:t>
            </a:r>
            <a:r>
              <a:rPr lang="en-US" altLang="ko-KR" sz="2000" b="1" i="1" dirty="0" smtClean="0"/>
              <a:t> : </a:t>
            </a:r>
            <a:r>
              <a:rPr lang="en-US" altLang="ko-KR" sz="2000" dirty="0" smtClean="0"/>
              <a:t>32-bit </a:t>
            </a:r>
            <a:r>
              <a:rPr lang="en-US" altLang="ko-KR" sz="2000" dirty="0" err="1" smtClean="0"/>
              <a:t>unsined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interger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상수 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해석된 비트 필드</a:t>
            </a:r>
            <a:r>
              <a:rPr lang="en-US" altLang="ko-KR" sz="2000" dirty="0" smtClean="0"/>
              <a:t>)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kernel void</a:t>
            </a:r>
          </a:p>
          <a:p>
            <a:pPr>
              <a:buNone/>
            </a:pPr>
            <a:r>
              <a:rPr lang="en-US" altLang="ko-KR" sz="2000" dirty="0" err="1" smtClean="0"/>
              <a:t>My_kernel</a:t>
            </a:r>
            <a:r>
              <a:rPr lang="en-US" altLang="ko-KR" sz="2000" dirty="0" smtClean="0"/>
              <a:t> (</a:t>
            </a:r>
            <a:r>
              <a:rPr lang="en-US" altLang="ko-KR" sz="2000" dirty="0" err="1" smtClean="0"/>
              <a:t>read_only</a:t>
            </a:r>
            <a:r>
              <a:rPr lang="en-US" altLang="ko-KR" sz="2000" dirty="0" smtClean="0"/>
              <a:t> image2d_t </a:t>
            </a:r>
            <a:r>
              <a:rPr lang="en-US" altLang="ko-KR" sz="2000" dirty="0" err="1" smtClean="0"/>
              <a:t>imgA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sampler_t</a:t>
            </a:r>
            <a:r>
              <a:rPr lang="en-US" altLang="ko-KR" sz="2000" dirty="0" smtClean="0"/>
              <a:t> sampler) {</a:t>
            </a:r>
          </a:p>
          <a:p>
            <a:pPr>
              <a:buNone/>
            </a:pPr>
            <a:r>
              <a:rPr lang="en-US" altLang="ko-KR" sz="2000" dirty="0" smtClean="0"/>
              <a:t>	int2 </a:t>
            </a:r>
            <a:r>
              <a:rPr lang="en-US" altLang="ko-KR" sz="2000" dirty="0" err="1" smtClean="0"/>
              <a:t>coord</a:t>
            </a:r>
            <a:r>
              <a:rPr lang="en-US" altLang="ko-KR" sz="2000" dirty="0" smtClean="0"/>
              <a:t> = (int2)(</a:t>
            </a:r>
            <a:r>
              <a:rPr lang="en-US" altLang="ko-KR" sz="2000" dirty="0" err="1" smtClean="0"/>
              <a:t>get_global_id</a:t>
            </a:r>
            <a:r>
              <a:rPr lang="en-US" altLang="ko-KR" sz="2000" dirty="0" smtClean="0"/>
              <a:t>(0), </a:t>
            </a:r>
            <a:r>
              <a:rPr lang="en-US" altLang="ko-KR" sz="2000" dirty="0" err="1" smtClean="0"/>
              <a:t>get_gobal_id</a:t>
            </a:r>
            <a:r>
              <a:rPr lang="en-US" altLang="ko-KR" sz="2000" dirty="0" smtClean="0"/>
              <a:t>(1));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	float4 </a:t>
            </a:r>
            <a:r>
              <a:rPr lang="en-US" altLang="ko-KR" sz="2000" dirty="0" err="1" smtClean="0"/>
              <a:t>clr</a:t>
            </a:r>
            <a:r>
              <a:rPr lang="en-US" altLang="ko-KR" sz="2000" dirty="0" smtClean="0"/>
              <a:t> = </a:t>
            </a:r>
            <a:r>
              <a:rPr lang="en-US" altLang="ko-KR" sz="2000" dirty="0" err="1" smtClean="0"/>
              <a:t>read_imagef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imgA</a:t>
            </a:r>
            <a:r>
              <a:rPr lang="en-US" altLang="ko-KR" sz="2000" dirty="0" smtClean="0"/>
              <a:t> , sampler, </a:t>
            </a:r>
            <a:r>
              <a:rPr lang="en-US" altLang="ko-KR" sz="2000" dirty="0" err="1" smtClean="0"/>
              <a:t>coord</a:t>
            </a:r>
            <a:r>
              <a:rPr lang="en-US" altLang="ko-KR" sz="2000" dirty="0" smtClean="0"/>
              <a:t>);</a:t>
            </a:r>
          </a:p>
          <a:p>
            <a:pPr>
              <a:buNone/>
            </a:pPr>
            <a:r>
              <a:rPr lang="en-US" altLang="ko-KR" sz="2000" dirty="0" smtClean="0"/>
              <a:t>}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Samplers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/>
              <a:t>sampler</a:t>
            </a:r>
            <a:r>
              <a:rPr lang="ko-KR" altLang="en-US" sz="2400" dirty="0" smtClean="0"/>
              <a:t>를 프로그램 내부에 선언하는 예제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000" dirty="0" smtClean="0"/>
              <a:t>   (</a:t>
            </a:r>
            <a:r>
              <a:rPr lang="en-US" altLang="ko-KR" sz="2000" b="1" i="1" dirty="0" err="1" smtClean="0"/>
              <a:t>sampler_t</a:t>
            </a:r>
            <a:r>
              <a:rPr lang="en-US" altLang="ko-KR" sz="2000" b="1" i="1" dirty="0" smtClean="0"/>
              <a:t> : </a:t>
            </a:r>
            <a:r>
              <a:rPr lang="en-US" altLang="ko-KR" sz="2000" dirty="0" smtClean="0"/>
              <a:t>32-bit </a:t>
            </a:r>
            <a:r>
              <a:rPr lang="en-US" altLang="ko-KR" sz="2000" dirty="0" err="1" smtClean="0"/>
              <a:t>unsined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interger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상수 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해석된 비트 필드</a:t>
            </a:r>
            <a:r>
              <a:rPr lang="en-US" altLang="ko-KR" sz="2000" dirty="0" smtClean="0"/>
              <a:t>)</a:t>
            </a:r>
          </a:p>
          <a:p>
            <a:pPr>
              <a:buNone/>
            </a:pPr>
            <a:r>
              <a:rPr lang="en-US" altLang="ko-KR" sz="1600" dirty="0" smtClean="0"/>
              <a:t>kernel void</a:t>
            </a:r>
          </a:p>
          <a:p>
            <a:pPr>
              <a:buNone/>
            </a:pPr>
            <a:r>
              <a:rPr lang="en-US" altLang="ko-KR" sz="1600" dirty="0" err="1" smtClean="0"/>
              <a:t>My_kernel</a:t>
            </a:r>
            <a:r>
              <a:rPr lang="en-US" altLang="ko-KR" sz="1600" dirty="0" smtClean="0"/>
              <a:t> (</a:t>
            </a:r>
            <a:r>
              <a:rPr lang="en-US" altLang="ko-KR" sz="1600" dirty="0" err="1" smtClean="0"/>
              <a:t>read_only</a:t>
            </a:r>
            <a:r>
              <a:rPr lang="en-US" altLang="ko-KR" sz="1600" dirty="0" smtClean="0"/>
              <a:t> image2d_t </a:t>
            </a:r>
            <a:r>
              <a:rPr lang="en-US" altLang="ko-KR" sz="1600" dirty="0" err="1" smtClean="0"/>
              <a:t>imgA</a:t>
            </a:r>
            <a:r>
              <a:rPr lang="en-US" altLang="ko-KR" sz="1600" dirty="0" smtClean="0"/>
              <a:t>) {</a:t>
            </a:r>
          </a:p>
          <a:p>
            <a:pPr>
              <a:buNone/>
            </a:pPr>
            <a:r>
              <a:rPr lang="en-US" altLang="ko-KR" sz="1600" dirty="0" smtClean="0"/>
              <a:t>	int2 </a:t>
            </a:r>
            <a:r>
              <a:rPr lang="en-US" altLang="ko-KR" sz="1600" dirty="0" err="1" smtClean="0"/>
              <a:t>coord</a:t>
            </a:r>
            <a:r>
              <a:rPr lang="en-US" altLang="ko-KR" sz="1600" dirty="0" smtClean="0"/>
              <a:t> = (int2)(</a:t>
            </a:r>
            <a:r>
              <a:rPr lang="en-US" altLang="ko-KR" sz="1600" dirty="0" err="1" smtClean="0"/>
              <a:t>get_global_id</a:t>
            </a:r>
            <a:r>
              <a:rPr lang="en-US" altLang="ko-KR" sz="1600" dirty="0" smtClean="0"/>
              <a:t>(0), </a:t>
            </a:r>
            <a:r>
              <a:rPr lang="en-US" altLang="ko-KR" sz="1600" dirty="0" err="1" smtClean="0"/>
              <a:t>get_gobal_id</a:t>
            </a:r>
            <a:r>
              <a:rPr lang="en-US" altLang="ko-KR" sz="1600" dirty="0" smtClean="0"/>
              <a:t>(1));</a:t>
            </a:r>
          </a:p>
          <a:p>
            <a:pPr>
              <a:buNone/>
            </a:pPr>
            <a:r>
              <a:rPr lang="en-US" altLang="ko-KR" sz="1600" dirty="0" smtClean="0"/>
              <a:t>	float4 </a:t>
            </a:r>
            <a:r>
              <a:rPr lang="en-US" altLang="ko-KR" sz="1600" dirty="0" err="1" smtClean="0"/>
              <a:t>clr</a:t>
            </a:r>
            <a:r>
              <a:rPr lang="en-US" altLang="ko-KR" sz="1600" dirty="0" smtClean="0"/>
              <a:t> = </a:t>
            </a:r>
            <a:r>
              <a:rPr lang="en-US" altLang="ko-KR" sz="1600" dirty="0" err="1" smtClean="0"/>
              <a:t>read_imagef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imgA</a:t>
            </a:r>
            <a:r>
              <a:rPr lang="en-US" altLang="ko-KR" sz="1600" dirty="0" smtClean="0"/>
              <a:t> , 							       (CLK_NORMALIZED_COORDS_FALSE |</a:t>
            </a:r>
          </a:p>
          <a:p>
            <a:pPr>
              <a:buNone/>
            </a:pPr>
            <a:r>
              <a:rPr lang="en-US" altLang="ko-KR" sz="1600" dirty="0" smtClean="0"/>
              <a:t> 				       CLK_ADDRESS_CLAMP |</a:t>
            </a:r>
          </a:p>
          <a:p>
            <a:pPr>
              <a:buNone/>
            </a:pPr>
            <a:r>
              <a:rPr lang="en-US" altLang="ko-KR" sz="1600" dirty="0" smtClean="0"/>
              <a:t>				       CLK_FILTER_LINEAR) ,</a:t>
            </a:r>
          </a:p>
          <a:p>
            <a:pPr>
              <a:buNone/>
            </a:pPr>
            <a:r>
              <a:rPr lang="en-US" altLang="ko-KR" sz="1600" dirty="0" smtClean="0"/>
              <a:t>				       </a:t>
            </a:r>
            <a:r>
              <a:rPr lang="en-US" altLang="ko-KR" sz="1600" dirty="0" err="1" smtClean="0"/>
              <a:t>coord</a:t>
            </a:r>
            <a:r>
              <a:rPr lang="en-US" altLang="ko-KR" sz="1600" dirty="0" smtClean="0"/>
              <a:t>);</a:t>
            </a:r>
          </a:p>
          <a:p>
            <a:pPr>
              <a:buNone/>
            </a:pPr>
            <a:r>
              <a:rPr lang="en-US" altLang="ko-KR" sz="1600" dirty="0" smtClean="0"/>
              <a:t>}</a:t>
            </a:r>
          </a:p>
          <a:p>
            <a:pPr>
              <a:buNone/>
            </a:pPr>
            <a:r>
              <a:rPr lang="ko-KR" altLang="en-US" sz="1600" dirty="0" smtClean="0"/>
              <a:t>또는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const </a:t>
            </a:r>
            <a:r>
              <a:rPr lang="en-US" altLang="ko-KR" sz="1600" dirty="0" err="1" smtClean="0"/>
              <a:t>sampler_t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samplerA</a:t>
            </a:r>
            <a:r>
              <a:rPr lang="en-US" altLang="ko-KR" sz="1600" dirty="0" smtClean="0"/>
              <a:t> =  CLK_NORMALIZED_COORDS_FALSE |</a:t>
            </a:r>
          </a:p>
          <a:p>
            <a:pPr>
              <a:buNone/>
            </a:pPr>
            <a:r>
              <a:rPr lang="en-US" altLang="ko-KR" sz="1600" dirty="0" smtClean="0"/>
              <a:t> 		  	             CLK_ADDRESS_CLAMP |</a:t>
            </a:r>
          </a:p>
          <a:p>
            <a:pPr>
              <a:buNone/>
            </a:pPr>
            <a:r>
              <a:rPr lang="en-US" altLang="ko-KR" sz="1600" dirty="0" smtClean="0"/>
              <a:t>			             CLK_FILTER_LINEAR;</a:t>
            </a:r>
          </a:p>
          <a:p>
            <a:pPr>
              <a:buNone/>
            </a:pPr>
            <a:r>
              <a:rPr lang="en-US" altLang="ko-KR" sz="1600" dirty="0" smtClean="0"/>
              <a:t>	float4 </a:t>
            </a:r>
            <a:r>
              <a:rPr lang="en-US" altLang="ko-KR" sz="1600" dirty="0" err="1" smtClean="0"/>
              <a:t>clr</a:t>
            </a:r>
            <a:r>
              <a:rPr lang="en-US" altLang="ko-KR" sz="1600" dirty="0" smtClean="0"/>
              <a:t> = </a:t>
            </a:r>
            <a:r>
              <a:rPr lang="en-US" altLang="ko-KR" sz="1600" dirty="0" err="1" smtClean="0"/>
              <a:t>read_imagef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imgA</a:t>
            </a:r>
            <a:r>
              <a:rPr lang="en-US" altLang="ko-KR" sz="1600" dirty="0" smtClean="0"/>
              <a:t> , </a:t>
            </a:r>
            <a:r>
              <a:rPr lang="en-US" altLang="ko-KR" sz="1600" dirty="0" err="1" smtClean="0"/>
              <a:t>samplerA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coord</a:t>
            </a:r>
            <a:r>
              <a:rPr lang="en-US" altLang="ko-KR" sz="1600" dirty="0" smtClean="0"/>
              <a:t>);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Samplers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Limitations </a:t>
            </a:r>
            <a:r>
              <a:rPr lang="en-US" altLang="ko-KR" sz="1800" dirty="0" smtClean="0">
                <a:solidFill>
                  <a:prstClr val="black"/>
                </a:solidFill>
              </a:rPr>
              <a:t>p. 208 – p.209 </a:t>
            </a:r>
            <a:r>
              <a:rPr lang="ko-KR" altLang="en-US" sz="1800" dirty="0" smtClean="0">
                <a:solidFill>
                  <a:prstClr val="black"/>
                </a:solidFill>
              </a:rPr>
              <a:t>예제 함께 보기</a:t>
            </a:r>
            <a:endParaRPr lang="en-US" altLang="ko-KR" sz="18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000" dirty="0" smtClean="0"/>
              <a:t>  - </a:t>
            </a:r>
            <a:r>
              <a:rPr lang="ko-KR" altLang="en-US" sz="2000" dirty="0" smtClean="0"/>
              <a:t>동일한 이미지에서 읽을 때 정규화 좌표에 대해 동일한 값을 사용해 </a:t>
            </a:r>
            <a:r>
              <a:rPr lang="en-US" altLang="ko-KR" sz="2000" dirty="0" err="1" smtClean="0"/>
              <a:t>read_imagef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read_imagei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read_imageui</a:t>
            </a:r>
            <a:r>
              <a:rPr lang="ko-KR" altLang="en-US" sz="2000" dirty="0" smtClean="0"/>
              <a:t>에 </a:t>
            </a:r>
            <a:r>
              <a:rPr lang="en-US" altLang="ko-KR" sz="2000" dirty="0" smtClean="0"/>
              <a:t>samplers</a:t>
            </a:r>
            <a:r>
              <a:rPr lang="ko-KR" altLang="en-US" sz="2000" dirty="0" smtClean="0"/>
              <a:t>를 지정해야 한다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000" dirty="0" smtClean="0"/>
              <a:t>  - sampler</a:t>
            </a:r>
            <a:r>
              <a:rPr lang="ko-KR" altLang="en-US" sz="2000" dirty="0" smtClean="0"/>
              <a:t>는 배열 또는 포인터로 선언 될수 없고 또는 함수 내부의 지역변수 타입이나 프로그램 내부의 정의된 함수의 리턴 값으로 사용 할 수 없다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000" dirty="0" smtClean="0"/>
              <a:t>  - </a:t>
            </a:r>
            <a:r>
              <a:rPr lang="ko-KR" altLang="en-US" sz="2000" dirty="0" smtClean="0"/>
              <a:t>함수의 </a:t>
            </a:r>
            <a:r>
              <a:rPr lang="en-US" altLang="ko-KR" sz="2000" dirty="0" smtClean="0"/>
              <a:t>sampler </a:t>
            </a:r>
            <a:r>
              <a:rPr lang="ko-KR" altLang="en-US" sz="2000" dirty="0" smtClean="0"/>
              <a:t>인수는 수정할 수 없다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Determining the Border Color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Sampler addressing mode</a:t>
            </a:r>
            <a:r>
              <a:rPr lang="ko-KR" altLang="en-US" sz="2400" dirty="0" smtClean="0"/>
              <a:t>가 </a:t>
            </a:r>
            <a:r>
              <a:rPr lang="en-US" altLang="ko-KR" sz="2400" dirty="0" smtClean="0"/>
              <a:t>CLK_ADDRESS_CLAMP</a:t>
            </a:r>
            <a:r>
              <a:rPr lang="ko-KR" altLang="en-US" sz="2400" dirty="0" smtClean="0"/>
              <a:t>이면 범위를 벗어난 이미지좌표의 테두리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색상을 반환한다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반환 된 테두리 색상은 이미지 채널 명령에 따라 달라지고 이것은 </a:t>
            </a:r>
            <a:r>
              <a:rPr lang="en-US" altLang="ko-KR" sz="2400" dirty="0" smtClean="0"/>
              <a:t>Table 5.20 (p.209 – p.210)</a:t>
            </a:r>
            <a:r>
              <a:rPr lang="ko-KR" altLang="en-US" sz="2400" dirty="0" smtClean="0"/>
              <a:t>에 설명되어 있다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  </a:t>
            </a:r>
            <a:endParaRPr lang="en-US" altLang="ko-KR" sz="2400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609600" y="38576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Querying Image Information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09600" y="5183190"/>
            <a:ext cx="8229600" cy="95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Table 5.23 (p.214– p.215)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Work-Item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03433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400" dirty="0" smtClean="0"/>
              <a:t>사용 예제 </a:t>
            </a:r>
            <a:endParaRPr lang="en-US" altLang="ko-KR" sz="2400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142976" y="4017985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직선 화살표 연결선 4"/>
          <p:cNvCxnSpPr/>
          <p:nvPr/>
        </p:nvCxnSpPr>
        <p:spPr>
          <a:xfrm>
            <a:off x="1071538" y="3232167"/>
            <a:ext cx="621510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>
            <a:off x="4192505" y="3589357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3932625" y="3767158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>
            <a:off x="1142976" y="4946679"/>
            <a:ext cx="307183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>
            <a:off x="4214810" y="4946679"/>
            <a:ext cx="307183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1214414" y="5375307"/>
            <a:ext cx="44291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rot="5400000">
            <a:off x="954534" y="5410232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5984" y="2374911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/>
              <a:t>get_work_dim</a:t>
            </a:r>
            <a:r>
              <a:rPr lang="en-US" altLang="ko-KR" b="1" dirty="0" smtClean="0"/>
              <a:t> = 1</a:t>
            </a:r>
            <a:endParaRPr lang="ko-KR" alt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84" y="2719959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/>
              <a:t>get_work_size</a:t>
            </a:r>
            <a:r>
              <a:rPr lang="en-US" altLang="ko-KR" b="1" dirty="0" smtClean="0"/>
              <a:t> = 16</a:t>
            </a:r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00562" y="3577215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/>
              <a:t>get_local_id</a:t>
            </a:r>
            <a:r>
              <a:rPr lang="en-US" altLang="ko-KR" b="1" dirty="0" smtClean="0"/>
              <a:t> = 3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28728" y="4934537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/>
              <a:t>get_group_id</a:t>
            </a:r>
            <a:r>
              <a:rPr lang="en-US" altLang="ko-KR" b="1" dirty="0" smtClean="0"/>
              <a:t> = 0</a:t>
            </a:r>
            <a:endParaRPr lang="ko-KR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438648" y="4934537"/>
            <a:ext cx="2347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/>
              <a:t>get_local_size</a:t>
            </a:r>
            <a:r>
              <a:rPr lang="en-US" altLang="ko-KR" b="1" dirty="0" smtClean="0"/>
              <a:t> = 8</a:t>
            </a:r>
            <a:endParaRPr lang="ko-KR" alt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428728" y="5434603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/>
              <a:t>get_glocal_id</a:t>
            </a:r>
            <a:r>
              <a:rPr lang="en-US" altLang="ko-KR" b="1" dirty="0" smtClean="0"/>
              <a:t> = 11</a:t>
            </a:r>
            <a:endParaRPr lang="ko-KR" alt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71802" y="4363033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/>
              <a:t>get_num_groups</a:t>
            </a:r>
            <a:r>
              <a:rPr lang="en-US" altLang="ko-KR" b="1" dirty="0" smtClean="0"/>
              <a:t> = 2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Writing to an Image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Table 5.21 (p.211 ), Table (p.212 – p.213)</a:t>
            </a:r>
          </a:p>
          <a:p>
            <a:r>
              <a:rPr lang="ko-KR" altLang="en-US" sz="2400" dirty="0" smtClean="0"/>
              <a:t>각각 </a:t>
            </a:r>
            <a:r>
              <a:rPr lang="en-US" altLang="ko-KR" sz="2400" dirty="0" smtClean="0"/>
              <a:t>2D </a:t>
            </a:r>
            <a:r>
              <a:rPr lang="ko-KR" altLang="en-US" sz="2400" dirty="0" smtClean="0"/>
              <a:t>이미지</a:t>
            </a:r>
            <a:r>
              <a:rPr lang="en-US" altLang="ko-KR" sz="2400" dirty="0" smtClean="0"/>
              <a:t>, 3D </a:t>
            </a:r>
            <a:r>
              <a:rPr lang="ko-KR" altLang="en-US" sz="2400" dirty="0" smtClean="0"/>
              <a:t>이미지를 쓰는 내장 함수를 설명한다</a:t>
            </a:r>
            <a:r>
              <a:rPr lang="en-US" altLang="ko-KR" sz="2400" dirty="0" smtClean="0"/>
              <a:t>.</a:t>
            </a:r>
          </a:p>
          <a:p>
            <a:endParaRPr lang="en-US" altLang="ko-KR" sz="1000" dirty="0" smtClean="0"/>
          </a:p>
          <a:p>
            <a:r>
              <a:rPr lang="en-US" altLang="ko-KR" sz="2400" dirty="0" smtClean="0"/>
              <a:t>2D </a:t>
            </a:r>
            <a:r>
              <a:rPr lang="ko-KR" altLang="en-US" sz="2400" dirty="0" smtClean="0"/>
              <a:t>인 경우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</a:t>
            </a:r>
            <a:r>
              <a:rPr lang="en-US" altLang="ko-KR" sz="2000" dirty="0" smtClean="0"/>
              <a:t>- x </a:t>
            </a:r>
            <a:r>
              <a:rPr lang="ko-KR" altLang="en-US" sz="2000" dirty="0" smtClean="0"/>
              <a:t>좌표의 범위가 </a:t>
            </a:r>
            <a:r>
              <a:rPr lang="en-US" altLang="ko-KR" sz="2000" dirty="0" smtClean="0"/>
              <a:t>(0 … image width -1)</a:t>
            </a:r>
            <a:r>
              <a:rPr lang="ko-KR" altLang="en-US" sz="2000" dirty="0" smtClean="0"/>
              <a:t>아니거나 </a:t>
            </a:r>
            <a:r>
              <a:rPr lang="en-US" altLang="ko-KR" sz="2000" dirty="0" smtClean="0"/>
              <a:t>y </a:t>
            </a:r>
            <a:r>
              <a:rPr lang="ko-KR" altLang="en-US" sz="2000" dirty="0" smtClean="0"/>
              <a:t>좌표의 범위가 </a:t>
            </a:r>
            <a:r>
              <a:rPr lang="en-US" altLang="ko-KR" sz="2000" dirty="0" smtClean="0"/>
              <a:t>(0 … image height -1) </a:t>
            </a:r>
            <a:r>
              <a:rPr lang="ko-KR" altLang="en-US" sz="2000" dirty="0" smtClean="0"/>
              <a:t>아니면 </a:t>
            </a:r>
            <a:r>
              <a:rPr lang="en-US" altLang="ko-KR" sz="2000" dirty="0" smtClean="0"/>
              <a:t>2D </a:t>
            </a:r>
            <a:r>
              <a:rPr lang="ko-KR" altLang="en-US" sz="2000" dirty="0" smtClean="0"/>
              <a:t>이미지에 대한 함수가 실행 되지 않을 것으로 간주된다</a:t>
            </a:r>
            <a:r>
              <a:rPr lang="en-US" altLang="ko-KR" sz="2000" dirty="0" smtClean="0"/>
              <a:t>.</a:t>
            </a:r>
            <a:endParaRPr lang="en-US" altLang="ko-KR" sz="2400" dirty="0" smtClean="0"/>
          </a:p>
          <a:p>
            <a:r>
              <a:rPr lang="en-US" altLang="ko-KR" sz="2400" dirty="0" smtClean="0"/>
              <a:t>3D </a:t>
            </a:r>
            <a:r>
              <a:rPr lang="ko-KR" altLang="en-US" sz="2400" dirty="0" smtClean="0"/>
              <a:t>인 경우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</a:t>
            </a:r>
            <a:r>
              <a:rPr lang="en-US" altLang="ko-KR" sz="2000" dirty="0" smtClean="0"/>
              <a:t>- x </a:t>
            </a:r>
            <a:r>
              <a:rPr lang="ko-KR" altLang="en-US" sz="2000" dirty="0" smtClean="0"/>
              <a:t>좌표의 범위가 </a:t>
            </a:r>
            <a:r>
              <a:rPr lang="en-US" altLang="ko-KR" sz="2000" dirty="0" smtClean="0"/>
              <a:t>(0 … image width -1)</a:t>
            </a:r>
            <a:r>
              <a:rPr lang="ko-KR" altLang="en-US" sz="2000" dirty="0" smtClean="0"/>
              <a:t>아니거나 </a:t>
            </a:r>
            <a:r>
              <a:rPr lang="en-US" altLang="ko-KR" sz="2000" dirty="0" smtClean="0"/>
              <a:t>y </a:t>
            </a:r>
            <a:r>
              <a:rPr lang="ko-KR" altLang="en-US" sz="2000" dirty="0" smtClean="0"/>
              <a:t>좌표의 범위가 </a:t>
            </a:r>
            <a:r>
              <a:rPr lang="en-US" altLang="ko-KR" sz="2000" dirty="0" smtClean="0"/>
              <a:t>(0 … image height -1) </a:t>
            </a:r>
            <a:r>
              <a:rPr lang="ko-KR" altLang="en-US" sz="2000" dirty="0" smtClean="0"/>
              <a:t>아니거나 </a:t>
            </a:r>
            <a:r>
              <a:rPr lang="en-US" altLang="ko-KR" sz="2000" dirty="0" smtClean="0"/>
              <a:t>z</a:t>
            </a:r>
            <a:r>
              <a:rPr lang="ko-KR" altLang="en-US" sz="2000" dirty="0" smtClean="0"/>
              <a:t>가 </a:t>
            </a:r>
            <a:r>
              <a:rPr lang="en-US" altLang="ko-KR" sz="2000" dirty="0" smtClean="0"/>
              <a:t>(0 … image depth -1) </a:t>
            </a:r>
            <a:r>
              <a:rPr lang="ko-KR" altLang="en-US" sz="2000" dirty="0" smtClean="0"/>
              <a:t>의 범위가 아니면 </a:t>
            </a:r>
            <a:r>
              <a:rPr lang="en-US" altLang="ko-KR" sz="2000" dirty="0" smtClean="0"/>
              <a:t>2D </a:t>
            </a:r>
            <a:r>
              <a:rPr lang="ko-KR" altLang="en-US" sz="2000" dirty="0" smtClean="0"/>
              <a:t>이미지에 대한 함수가 실행 되지 않을 것으로 간주된다</a:t>
            </a:r>
            <a:r>
              <a:rPr lang="en-US" altLang="ko-KR" sz="2000" dirty="0" smtClean="0"/>
              <a:t>.</a:t>
            </a:r>
            <a:endParaRPr lang="en-US" altLang="ko-KR" sz="2400" dirty="0" smtClean="0"/>
          </a:p>
          <a:p>
            <a:endParaRPr lang="ko-KR" alt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57224" y="2143116"/>
            <a:ext cx="742222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11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  <a:reflection blurRad="6350" stA="50000" endA="300" endPos="50000" dist="60007" dir="5400000" sy="-100000" algn="bl" rotWithShape="0"/>
                </a:effectLst>
                <a:latin typeface="HY나무B" pitchFamily="18" charset="-127"/>
                <a:ea typeface="HY나무B" pitchFamily="18" charset="-127"/>
              </a:rPr>
              <a:t>감사합니다</a:t>
            </a:r>
            <a:endParaRPr lang="en-US" altLang="ko-KR" sz="11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  <a:reflection blurRad="6350" stA="50000" endA="300" endPos="50000" dist="60007" dir="5400000" sy="-100000" algn="bl" rotWithShape="0"/>
              </a:effectLst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Function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b="1" i="1" dirty="0" err="1" smtClean="0"/>
              <a:t>gentype</a:t>
            </a:r>
            <a:r>
              <a:rPr lang="en-US" altLang="ko-KR" sz="2400" dirty="0" smtClean="0"/>
              <a:t> : float, float2, float3, float4, float8, float16, 		double, double2, double3, double4, double8, 		double16</a:t>
            </a:r>
          </a:p>
          <a:p>
            <a:r>
              <a:rPr lang="en-US" altLang="ko-KR" sz="2400" b="1" i="1" dirty="0" err="1" smtClean="0"/>
              <a:t>gentyped</a:t>
            </a:r>
            <a:r>
              <a:rPr lang="en-US" altLang="ko-KR" sz="2400" dirty="0" smtClean="0"/>
              <a:t> : double, double2, double3, double4, 			double8, double16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C99</a:t>
            </a:r>
            <a:r>
              <a:rPr lang="ko-KR" altLang="en-US" sz="2400" dirty="0" smtClean="0"/>
              <a:t>표준에 설명되어 있는 수학 함수를 사용</a:t>
            </a:r>
            <a:r>
              <a:rPr lang="en-US" altLang="ko-KR" sz="2400" dirty="0" smtClean="0"/>
              <a:t>.</a:t>
            </a:r>
            <a:endParaRPr lang="en-US" altLang="ko-KR" sz="2400" dirty="0"/>
          </a:p>
          <a:p>
            <a:r>
              <a:rPr lang="en-US" altLang="ko-KR" sz="2400" dirty="0" smtClean="0"/>
              <a:t>p.154 – p.159 built-in Math function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Function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400" dirty="0" smtClean="0"/>
              <a:t>Table 5.3 p.160 – p.161 </a:t>
            </a:r>
          </a:p>
          <a:p>
            <a:r>
              <a:rPr lang="en-US" altLang="ko-KR" sz="2400" dirty="0" smtClean="0"/>
              <a:t>Scalar(</a:t>
            </a:r>
            <a:r>
              <a:rPr lang="ko-KR" altLang="en-US" sz="2400" dirty="0" smtClean="0"/>
              <a:t>단일 정밀도 부동 소수점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와 </a:t>
            </a:r>
            <a:r>
              <a:rPr lang="en-US" altLang="ko-KR" sz="2400" dirty="0" smtClean="0"/>
              <a:t>Vector data</a:t>
            </a:r>
            <a:r>
              <a:rPr lang="ko-KR" altLang="en-US" sz="2400" dirty="0" smtClean="0"/>
              <a:t>에 대한 수학 함수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예</a:t>
            </a:r>
            <a:r>
              <a:rPr lang="en-US" altLang="ko-KR" sz="2400" dirty="0" smtClean="0"/>
              <a:t>) </a:t>
            </a:r>
            <a:r>
              <a:rPr lang="en-US" altLang="ko-KR" sz="2400" dirty="0" err="1" smtClean="0"/>
              <a:t>cos</a:t>
            </a:r>
            <a:r>
              <a:rPr lang="en-US" altLang="ko-KR" sz="2400" dirty="0" smtClean="0"/>
              <a:t>(x) , </a:t>
            </a:r>
            <a:r>
              <a:rPr lang="en-US" altLang="ko-KR" sz="2400" dirty="0" err="1" smtClean="0"/>
              <a:t>half_cos</a:t>
            </a:r>
            <a:r>
              <a:rPr lang="en-US" altLang="ko-KR" sz="2400" dirty="0" smtClean="0"/>
              <a:t>(x), </a:t>
            </a:r>
            <a:r>
              <a:rPr lang="en-US" altLang="ko-KR" sz="2400" dirty="0" err="1" smtClean="0"/>
              <a:t>native_cos</a:t>
            </a:r>
            <a:r>
              <a:rPr lang="en-US" altLang="ko-KR" sz="2400" dirty="0" smtClean="0"/>
              <a:t>(x)</a:t>
            </a:r>
          </a:p>
          <a:p>
            <a:r>
              <a:rPr lang="en-US" altLang="ko-KR" sz="2400" dirty="0" err="1" smtClean="0"/>
              <a:t>half_cos</a:t>
            </a:r>
            <a:r>
              <a:rPr lang="en-US" altLang="ko-KR" sz="2400" dirty="0" smtClean="0"/>
              <a:t>(x) : x</a:t>
            </a:r>
            <a:r>
              <a:rPr lang="ko-KR" altLang="en-US" sz="2400" dirty="0" smtClean="0"/>
              <a:t>를 </a:t>
            </a:r>
            <a:r>
              <a:rPr lang="en-US" altLang="ko-KR" sz="2400" dirty="0" smtClean="0"/>
              <a:t>-2^16~2^16bits </a:t>
            </a:r>
            <a:r>
              <a:rPr lang="ko-KR" altLang="en-US" sz="2400" dirty="0" smtClean="0"/>
              <a:t>로 제한한다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en-US" altLang="ko-KR" sz="2400" dirty="0" err="1" smtClean="0"/>
              <a:t>native_cos</a:t>
            </a:r>
            <a:r>
              <a:rPr lang="en-US" altLang="ko-KR" sz="2400" dirty="0" smtClean="0"/>
              <a:t>(x): x</a:t>
            </a:r>
            <a:r>
              <a:rPr lang="ko-KR" altLang="en-US" sz="2400" dirty="0" smtClean="0"/>
              <a:t>의 범위를 제한하지 않는다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half_ </a:t>
            </a:r>
            <a:r>
              <a:rPr lang="ko-KR" altLang="en-US" sz="2400" dirty="0" smtClean="0"/>
              <a:t>와</a:t>
            </a:r>
            <a:r>
              <a:rPr lang="en-US" altLang="ko-KR" sz="2400" dirty="0" smtClean="0"/>
              <a:t> native_ </a:t>
            </a:r>
            <a:r>
              <a:rPr lang="ko-KR" altLang="en-US" sz="2400" dirty="0" smtClean="0"/>
              <a:t>함수는 </a:t>
            </a:r>
            <a:r>
              <a:rPr lang="en-US" altLang="ko-KR" sz="2400" dirty="0" smtClean="0"/>
              <a:t>divide, reciprocal </a:t>
            </a:r>
            <a:r>
              <a:rPr lang="ko-KR" altLang="en-US" sz="2400" dirty="0" smtClean="0"/>
              <a:t>와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같은 기본 작업을 수행</a:t>
            </a:r>
            <a:endParaRPr lang="en-US" altLang="ko-KR" sz="2400" dirty="0" smtClean="0"/>
          </a:p>
          <a:p>
            <a:endParaRPr lang="en-US" altLang="ko-KR" sz="2400" dirty="0"/>
          </a:p>
          <a:p>
            <a:endParaRPr lang="ko-KR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Floating-Point </a:t>
            </a:r>
            <a:r>
              <a:rPr lang="en-US" altLang="ko-KR" dirty="0" err="1" smtClean="0"/>
              <a:t>Pragmas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err="1" smtClean="0"/>
              <a:t>OpenCL</a:t>
            </a:r>
            <a:r>
              <a:rPr lang="en-US" altLang="ko-KR" sz="2400" dirty="0" smtClean="0"/>
              <a:t> C</a:t>
            </a:r>
            <a:r>
              <a:rPr lang="ko-KR" altLang="en-US" sz="2400" dirty="0" smtClean="0"/>
              <a:t>에서는 </a:t>
            </a:r>
            <a:r>
              <a:rPr lang="en-US" altLang="ko-KR" sz="2400" dirty="0" smtClean="0"/>
              <a:t>FP_CONTRACT </a:t>
            </a:r>
            <a:r>
              <a:rPr lang="en-US" altLang="ko-KR" sz="2400" dirty="0" err="1" smtClean="0"/>
              <a:t>pragma</a:t>
            </a:r>
            <a:r>
              <a:rPr lang="ko-KR" altLang="en-US" sz="2400" dirty="0" smtClean="0"/>
              <a:t>를 지원한다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부동소수점 표현 접근에 대한 허용여부 지정을 제공한다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/>
          </a:p>
          <a:p>
            <a:r>
              <a:rPr lang="en-US" altLang="ko-KR" sz="2400" dirty="0" smtClean="0"/>
              <a:t>#</a:t>
            </a:r>
            <a:r>
              <a:rPr lang="en-US" altLang="ko-KR" sz="2400" dirty="0" err="1" smtClean="0"/>
              <a:t>prgma</a:t>
            </a:r>
            <a:r>
              <a:rPr lang="en-US" altLang="ko-KR" sz="2400" dirty="0" smtClean="0"/>
              <a:t> OPENCL FP_CONTRACT  □</a:t>
            </a:r>
          </a:p>
          <a:p>
            <a:pPr lvl="0">
              <a:buNone/>
            </a:pPr>
            <a:r>
              <a:rPr lang="en-US" altLang="ko-KR" sz="2400" dirty="0" smtClean="0">
                <a:solidFill>
                  <a:prstClr val="black"/>
                </a:solidFill>
              </a:rPr>
              <a:t>  - □ </a:t>
            </a:r>
            <a:r>
              <a:rPr lang="ko-KR" altLang="en-US" sz="2400" dirty="0" smtClean="0">
                <a:solidFill>
                  <a:prstClr val="black"/>
                </a:solidFill>
              </a:rPr>
              <a:t>에는 </a:t>
            </a:r>
            <a:r>
              <a:rPr lang="en-US" altLang="ko-KR" sz="2400" dirty="0" smtClean="0">
                <a:solidFill>
                  <a:prstClr val="black"/>
                </a:solidFill>
              </a:rPr>
              <a:t>ON ,OFF </a:t>
            </a:r>
            <a:r>
              <a:rPr lang="ko-KR" altLang="en-US" sz="2400" dirty="0" smtClean="0">
                <a:solidFill>
                  <a:prstClr val="black"/>
                </a:solidFill>
              </a:rPr>
              <a:t>또는 </a:t>
            </a:r>
            <a:r>
              <a:rPr lang="en-US" altLang="ko-KR" sz="2400" dirty="0" smtClean="0">
                <a:solidFill>
                  <a:prstClr val="black"/>
                </a:solidFill>
              </a:rPr>
              <a:t>DEFAULT(ON)</a:t>
            </a:r>
            <a:r>
              <a:rPr lang="ko-KR" altLang="en-US" sz="2400" dirty="0" smtClean="0">
                <a:solidFill>
                  <a:prstClr val="black"/>
                </a:solidFill>
              </a:rPr>
              <a:t>값을 갖는다</a:t>
            </a:r>
            <a:r>
              <a:rPr lang="en-US" altLang="ko-KR" sz="2400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n-US" altLang="ko-KR" sz="2400" dirty="0" smtClean="0"/>
          </a:p>
          <a:p>
            <a:pPr lvl="0"/>
            <a:endParaRPr lang="en-US" altLang="ko-KR" sz="2400" dirty="0" smtClean="0"/>
          </a:p>
          <a:p>
            <a:pPr>
              <a:buNone/>
            </a:pPr>
            <a:endParaRPr lang="ko-KR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Floating-Point Constants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Table 5.4 p.162 – p.163</a:t>
            </a:r>
          </a:p>
          <a:p>
            <a:endParaRPr lang="en-US" altLang="ko-KR" sz="2400" dirty="0"/>
          </a:p>
          <a:p>
            <a:r>
              <a:rPr lang="en-US" altLang="ko-KR" sz="2400" dirty="0" smtClean="0"/>
              <a:t>_F : float </a:t>
            </a:r>
            <a:r>
              <a:rPr lang="ko-KR" altLang="en-US" sz="2400" dirty="0" smtClean="0"/>
              <a:t>타입이고 </a:t>
            </a:r>
            <a:r>
              <a:rPr lang="en-US" altLang="ko-KR" sz="2400" dirty="0" smtClean="0"/>
              <a:t>float </a:t>
            </a:r>
            <a:r>
              <a:rPr lang="ko-KR" altLang="en-US" sz="2400" dirty="0" smtClean="0"/>
              <a:t>범위 내에서 표현한다</a:t>
            </a:r>
            <a:r>
              <a:rPr lang="en-US" altLang="ko-KR" sz="2400" dirty="0" smtClean="0"/>
              <a:t>. </a:t>
            </a:r>
          </a:p>
          <a:p>
            <a:endParaRPr lang="ko-KR" altLang="en-US" sz="2400" dirty="0" smtClean="0"/>
          </a:p>
          <a:p>
            <a:r>
              <a:rPr lang="en-US" altLang="ko-KR" sz="2400" dirty="0" smtClean="0"/>
              <a:t>_F</a:t>
            </a:r>
            <a:r>
              <a:rPr lang="ko-KR" altLang="en-US" sz="2400" dirty="0" smtClean="0"/>
              <a:t>가 없는 경우</a:t>
            </a:r>
            <a:r>
              <a:rPr lang="en-US" altLang="ko-KR" sz="2400" dirty="0" smtClean="0"/>
              <a:t> : double </a:t>
            </a:r>
            <a:r>
              <a:rPr lang="ko-KR" altLang="en-US" sz="2400" dirty="0" smtClean="0"/>
              <a:t>타입이고 </a:t>
            </a:r>
            <a:r>
              <a:rPr lang="en-US" altLang="ko-KR" sz="2400" dirty="0" smtClean="0"/>
              <a:t>double </a:t>
            </a:r>
            <a:r>
              <a:rPr lang="ko-KR" altLang="en-US" sz="2400" dirty="0" smtClean="0"/>
              <a:t>범위 내에서 </a:t>
            </a:r>
            <a:r>
              <a:rPr lang="en-US" altLang="ko-KR" sz="2400" dirty="0" smtClean="0"/>
              <a:t>			</a:t>
            </a:r>
            <a:r>
              <a:rPr lang="ko-KR" altLang="en-US" sz="2400" dirty="0" smtClean="0"/>
              <a:t>표현한다</a:t>
            </a:r>
            <a:r>
              <a:rPr lang="en-US" altLang="ko-KR" sz="2400" dirty="0" smtClean="0"/>
              <a:t>.</a:t>
            </a:r>
          </a:p>
          <a:p>
            <a:endParaRPr lang="ko-KR" altLang="en-US" sz="2400" dirty="0" smtClean="0"/>
          </a:p>
          <a:p>
            <a:r>
              <a:rPr lang="en-US" altLang="ko-KR" sz="2400" dirty="0" smtClean="0"/>
              <a:t>double</a:t>
            </a:r>
            <a:r>
              <a:rPr lang="ko-KR" altLang="en-US" sz="2400" dirty="0" smtClean="0"/>
              <a:t>형은 </a:t>
            </a:r>
            <a:r>
              <a:rPr lang="en-US" altLang="ko-KR" sz="2400" dirty="0" err="1" smtClean="0"/>
              <a:t>OpenCL</a:t>
            </a:r>
            <a:r>
              <a:rPr lang="ko-KR" altLang="en-US" sz="2400" dirty="0" smtClean="0"/>
              <a:t>에서 지원되는 경우에만 사용할 수 있습니다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Relative Error as </a:t>
            </a:r>
            <a:r>
              <a:rPr lang="en-US" altLang="ko-KR" dirty="0" err="1" smtClean="0"/>
              <a:t>ulps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Table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5.5 p.164 – p.168</a:t>
            </a:r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단일 정밀도와 배정 밀도 부동 소수점</a:t>
            </a:r>
            <a:r>
              <a:rPr lang="ko-KR" altLang="en-US" sz="2400" dirty="0"/>
              <a:t>의</a:t>
            </a:r>
            <a:r>
              <a:rPr lang="ko-KR" altLang="en-US" sz="2400" dirty="0" smtClean="0"/>
              <a:t> 기본적인 연</a:t>
            </a:r>
            <a:r>
              <a:rPr lang="ko-KR" altLang="en-US" sz="2400" dirty="0"/>
              <a:t>산</a:t>
            </a:r>
            <a:r>
              <a:rPr lang="ko-KR" altLang="en-US" sz="2400" dirty="0" smtClean="0"/>
              <a:t> 및 함수에 대한 </a:t>
            </a:r>
            <a:r>
              <a:rPr lang="en-US" altLang="ko-KR" sz="2400" dirty="0" err="1" smtClean="0"/>
              <a:t>ulp</a:t>
            </a:r>
            <a:r>
              <a:rPr lang="en-US" altLang="ko-KR" sz="2400" dirty="0" smtClean="0"/>
              <a:t>(Units in the last place) </a:t>
            </a:r>
            <a:r>
              <a:rPr lang="ko-KR" altLang="en-US" sz="2400" dirty="0" smtClean="0"/>
              <a:t>값</a:t>
            </a:r>
            <a:r>
              <a:rPr lang="en-US" altLang="ko-KR" sz="2400" dirty="0" smtClean="0"/>
              <a:t>. </a:t>
            </a:r>
          </a:p>
          <a:p>
            <a:endParaRPr lang="en-US" altLang="ko-KR" sz="2000" dirty="0" smtClean="0"/>
          </a:p>
          <a:p>
            <a:pPr algn="just"/>
            <a:r>
              <a:rPr lang="ko-KR" altLang="en-US" sz="2000" dirty="0" smtClean="0"/>
              <a:t>리턴 된 결과의 정확성 측정한다</a:t>
            </a:r>
            <a:r>
              <a:rPr lang="en-US" altLang="ko-KR" sz="2000" dirty="0" smtClean="0"/>
              <a:t>.</a:t>
            </a:r>
          </a:p>
          <a:p>
            <a:r>
              <a:rPr lang="ko-KR" altLang="en-US" sz="2000" dirty="0" smtClean="0"/>
              <a:t>실제 </a:t>
            </a:r>
            <a:r>
              <a:rPr lang="ko-KR" altLang="en-US" sz="2000" dirty="0"/>
              <a:t>숫자의 </a:t>
            </a:r>
            <a:r>
              <a:rPr lang="en-US" altLang="ko-KR" sz="2000" dirty="0" err="1"/>
              <a:t>ulp</a:t>
            </a:r>
            <a:r>
              <a:rPr lang="ko-KR" altLang="en-US" sz="2000" dirty="0"/>
              <a:t>는 그 값을 감싸고 있는 </a:t>
            </a:r>
            <a:r>
              <a:rPr lang="ko-KR" altLang="en-US" sz="2000" dirty="0" smtClean="0"/>
              <a:t>서로 다른 두개의 </a:t>
            </a:r>
            <a:r>
              <a:rPr lang="ko-KR" altLang="en-US" sz="2000" dirty="0"/>
              <a:t>부동 소수 간의 거리이다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r>
              <a:rPr lang="ko-KR" altLang="en-US" sz="2000" dirty="0" smtClean="0"/>
              <a:t>그러나</a:t>
            </a:r>
            <a:r>
              <a:rPr lang="en-US" altLang="ko-KR" sz="2000" dirty="0"/>
              <a:t>, </a:t>
            </a:r>
            <a:r>
              <a:rPr lang="en-US" altLang="ko-KR" sz="2000" dirty="0" err="1" smtClean="0"/>
              <a:t>ulp</a:t>
            </a:r>
            <a:r>
              <a:rPr lang="en-US" altLang="ko-KR" sz="2000" dirty="0" smtClean="0"/>
              <a:t> </a:t>
            </a:r>
            <a:r>
              <a:rPr lang="ko-KR" altLang="en-US" sz="2000" dirty="0"/>
              <a:t>함수는 실제로는 실행될 수 없다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부동 </a:t>
            </a:r>
            <a:r>
              <a:rPr lang="ko-KR" altLang="en-US" sz="2000" dirty="0"/>
              <a:t>소수 값으로 </a:t>
            </a:r>
            <a:r>
              <a:rPr lang="ko-KR" altLang="en-US" sz="2000" dirty="0" smtClean="0"/>
              <a:t>표현 가능한 </a:t>
            </a:r>
            <a:r>
              <a:rPr lang="ko-KR" altLang="en-US" sz="2000" dirty="0"/>
              <a:t>숫자들만이 입력되기 때문이다</a:t>
            </a:r>
            <a:r>
              <a:rPr lang="en-US" altLang="ko-KR" sz="2000" dirty="0"/>
              <a:t>. </a:t>
            </a:r>
          </a:p>
          <a:p>
            <a:r>
              <a:rPr lang="ko-KR" altLang="en-US" sz="2000" dirty="0" smtClean="0"/>
              <a:t>따라서 </a:t>
            </a:r>
            <a:r>
              <a:rPr lang="en-US" altLang="ko-KR" sz="2000" dirty="0" err="1"/>
              <a:t>ulp</a:t>
            </a:r>
            <a:r>
              <a:rPr lang="ko-KR" altLang="en-US" sz="2000" dirty="0"/>
              <a:t>의 </a:t>
            </a:r>
            <a:r>
              <a:rPr lang="ko-KR" altLang="en-US" sz="2000" dirty="0" smtClean="0"/>
              <a:t>실제 숫자와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가장 가까운 서로 다른 부동 </a:t>
            </a:r>
            <a:r>
              <a:rPr lang="ko-KR" altLang="en-US" sz="2000" dirty="0"/>
              <a:t>소수 값 간의 </a:t>
            </a:r>
            <a:r>
              <a:rPr lang="ko-KR" altLang="en-US" sz="2000" dirty="0" smtClean="0"/>
              <a:t>거리가 </a:t>
            </a:r>
            <a:r>
              <a:rPr lang="ko-KR" altLang="en-US" sz="2000" dirty="0"/>
              <a:t>사용된다</a:t>
            </a:r>
            <a:r>
              <a:rPr lang="en-US" altLang="ko-KR" sz="20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Integer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Table 5.6 p.169 – p.171</a:t>
            </a:r>
          </a:p>
          <a:p>
            <a:r>
              <a:rPr lang="en-US" altLang="ko-KR" sz="2400" dirty="0" err="1" smtClean="0"/>
              <a:t>OpenCL</a:t>
            </a:r>
            <a:r>
              <a:rPr lang="en-US" altLang="ko-KR" sz="2400" dirty="0" smtClean="0"/>
              <a:t> C</a:t>
            </a:r>
            <a:r>
              <a:rPr lang="ko-KR" altLang="en-US" sz="2400" dirty="0" smtClean="0"/>
              <a:t>에서 이용 가능한 내장 </a:t>
            </a:r>
            <a:r>
              <a:rPr lang="en-US" altLang="ko-KR" sz="2400" dirty="0" smtClean="0"/>
              <a:t>integer </a:t>
            </a:r>
            <a:r>
              <a:rPr lang="ko-KR" altLang="en-US" sz="2400" dirty="0" smtClean="0"/>
              <a:t>함수를 나타냄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/>
          </a:p>
          <a:p>
            <a:r>
              <a:rPr lang="en-US" altLang="ko-KR" sz="2400" b="1" i="1" dirty="0" err="1" smtClean="0"/>
              <a:t>gentype</a:t>
            </a:r>
            <a:r>
              <a:rPr lang="en-US" altLang="ko-KR" sz="2400" dirty="0" smtClean="0"/>
              <a:t> : 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char, char2, char3, char4, char8, char16, 	</a:t>
            </a:r>
            <a:r>
              <a:rPr lang="en-US" altLang="ko-KR" sz="2400" dirty="0" err="1" smtClean="0"/>
              <a:t>uchar</a:t>
            </a:r>
            <a:r>
              <a:rPr lang="en-US" altLang="ko-KR" sz="2400" dirty="0" smtClean="0"/>
              <a:t>, uchar2, uchar3, uchar4, uchar8, 			uchar16, short, short2, short3, short4, short8, 		short16, </a:t>
            </a:r>
            <a:r>
              <a:rPr lang="en-US" altLang="ko-KR" sz="2400" dirty="0" err="1" smtClean="0"/>
              <a:t>ushort</a:t>
            </a:r>
            <a:r>
              <a:rPr lang="en-US" altLang="ko-KR" sz="2400" dirty="0" smtClean="0"/>
              <a:t>, ushort2, ushort3, ushort4, 		ushort8, ushort16, </a:t>
            </a:r>
            <a:r>
              <a:rPr lang="en-US" altLang="ko-KR" sz="2400" dirty="0" err="1" smtClean="0"/>
              <a:t>int</a:t>
            </a:r>
            <a:r>
              <a:rPr lang="en-US" altLang="ko-KR" sz="2400" dirty="0" smtClean="0"/>
              <a:t>, int2, int3, int4, int8, 		int16, </a:t>
            </a:r>
            <a:r>
              <a:rPr lang="en-US" altLang="ko-KR" sz="2400" dirty="0" err="1" smtClean="0"/>
              <a:t>uint</a:t>
            </a:r>
            <a:r>
              <a:rPr lang="en-US" altLang="ko-KR" sz="2400" dirty="0" smtClean="0"/>
              <a:t>, uint2, uint3, uint4, uint8, uint16, 		long, long2, long3, long4, long8, long16, 		</a:t>
            </a:r>
            <a:r>
              <a:rPr lang="en-US" altLang="ko-KR" sz="2400" dirty="0" err="1" smtClean="0"/>
              <a:t>ulong</a:t>
            </a:r>
            <a:r>
              <a:rPr lang="en-US" altLang="ko-KR" sz="2400" dirty="0" smtClean="0"/>
              <a:t>, ulong2, ulong3, ulong4, ulong8, ulong16</a:t>
            </a:r>
            <a:endParaRPr lang="ko-KR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1359</Words>
  <Application>Microsoft Office PowerPoint</Application>
  <PresentationFormat>화면 슬라이드 쇼(4:3)</PresentationFormat>
  <Paragraphs>259</Paragraphs>
  <Slides>31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2" baseType="lpstr">
      <vt:lpstr>Office 테마</vt:lpstr>
      <vt:lpstr>Chapter 5   OpenCL C Built-In Function</vt:lpstr>
      <vt:lpstr>목   차</vt:lpstr>
      <vt:lpstr>Work-Item Functions</vt:lpstr>
      <vt:lpstr>Math Function</vt:lpstr>
      <vt:lpstr>Math Function</vt:lpstr>
      <vt:lpstr>Floating-Point Pragmas</vt:lpstr>
      <vt:lpstr>Floating-Point Constants</vt:lpstr>
      <vt:lpstr>Relative Error as ulps</vt:lpstr>
      <vt:lpstr>Integer Functions</vt:lpstr>
      <vt:lpstr>Integer Functions</vt:lpstr>
      <vt:lpstr>Common Functions</vt:lpstr>
      <vt:lpstr>Geometric Functions</vt:lpstr>
      <vt:lpstr>Geometric Functions</vt:lpstr>
      <vt:lpstr>Relational Functions</vt:lpstr>
      <vt:lpstr>Relational Functions</vt:lpstr>
      <vt:lpstr>Relational Functions</vt:lpstr>
      <vt:lpstr>Vector Data Load Store Functions</vt:lpstr>
      <vt:lpstr>Synchronization Functions</vt:lpstr>
      <vt:lpstr>Synchronization Functions</vt:lpstr>
      <vt:lpstr>Async copy and Prefetch Function</vt:lpstr>
      <vt:lpstr>Atomic Functions</vt:lpstr>
      <vt:lpstr>Miscellaneous Vector Function</vt:lpstr>
      <vt:lpstr>Image Read and Write Functions</vt:lpstr>
      <vt:lpstr>Reading from an Image</vt:lpstr>
      <vt:lpstr>Samplers</vt:lpstr>
      <vt:lpstr>Samplers</vt:lpstr>
      <vt:lpstr>Samplers</vt:lpstr>
      <vt:lpstr>Samplers</vt:lpstr>
      <vt:lpstr>Determining the Border Color</vt:lpstr>
      <vt:lpstr>Writing to an Image</vt:lpstr>
      <vt:lpstr>슬라이드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Kwon's</dc:creator>
  <cp:lastModifiedBy>Kwon's</cp:lastModifiedBy>
  <cp:revision>117</cp:revision>
  <dcterms:created xsi:type="dcterms:W3CDTF">2012-04-08T10:21:16Z</dcterms:created>
  <dcterms:modified xsi:type="dcterms:W3CDTF">2012-04-09T08:07:17Z</dcterms:modified>
</cp:coreProperties>
</file>